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  <p:sldMasterId id="214748365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  <p:embeddedFont>
      <p:font typeface="Arv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jVx4UlLrCpZ6FvbjyIyHtUA1hc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italic.fntdata"/><Relationship Id="rId11" Type="http://schemas.openxmlformats.org/officeDocument/2006/relationships/slide" Target="slides/slide4.xml"/><Relationship Id="rId22" Type="http://customschemas.google.com/relationships/presentationmetadata" Target="metadata"/><Relationship Id="rId10" Type="http://schemas.openxmlformats.org/officeDocument/2006/relationships/slide" Target="slides/slide3.xml"/><Relationship Id="rId21" Type="http://schemas.openxmlformats.org/officeDocument/2006/relationships/font" Target="fonts/Arvo-boldItalic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Arvo-bold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Arvo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" name="Google Shape;52;p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7" name="Google Shape;57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6" name="Google Shape;66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9" name="Google Shape;79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8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8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35" name="Google Shape;35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type="title"/>
          </p:nvPr>
        </p:nvSpPr>
        <p:spPr>
          <a:xfrm>
            <a:off x="628650" y="56207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3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3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4.jpg"/><Relationship Id="rId2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29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1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5" name="Google Shape;25;p11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3"/>
    <p:sldLayoutId id="2147483654" r:id="rId4"/>
    <p:sldLayoutId id="2147483655" r:id="rId5"/>
    <p:sldLayoutId id="2147483656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/>
          <p:nvPr>
            <p:ph type="ctrTitle"/>
          </p:nvPr>
        </p:nvSpPr>
        <p:spPr>
          <a:xfrm>
            <a:off x="870850" y="841775"/>
            <a:ext cx="71301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200"/>
              <a:t>Desenvolvendo Resiliência</a:t>
            </a:r>
            <a:endParaRPr sz="4200"/>
          </a:p>
        </p:txBody>
      </p:sp>
      <p:sp>
        <p:nvSpPr>
          <p:cNvPr id="49" name="Google Shape;49;p1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Capítulo 2 Experiência de Aprendizagem 5: Nelson e a Zona de Resiliência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Checagem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" sz="29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Zona de Resiliência</a:t>
            </a:r>
            <a:endParaRPr b="0" i="0" sz="2900" u="none" cap="none" strike="noStrike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60" name="Google Shape;60;p3"/>
          <p:cNvPicPr preferRelativeResize="0"/>
          <p:nvPr/>
        </p:nvPicPr>
        <p:blipFill rotWithShape="1">
          <a:blip r:embed="rId3">
            <a:alphaModFix/>
          </a:blip>
          <a:srcRect b="16056" l="0" r="4351" t="19406"/>
          <a:stretch/>
        </p:blipFill>
        <p:spPr>
          <a:xfrm>
            <a:off x="167050" y="2039925"/>
            <a:ext cx="8454449" cy="24152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3"/>
          <p:cNvSpPr txBox="1"/>
          <p:nvPr/>
        </p:nvSpPr>
        <p:spPr>
          <a:xfrm>
            <a:off x="250300" y="713325"/>
            <a:ext cx="8672700" cy="13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Como acha que o Nelson se sente em sua zona de resiliência?</a:t>
            </a:r>
            <a:endParaRPr b="0" i="0" sz="21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" name="Google Shape;62;p3"/>
          <p:cNvSpPr txBox="1"/>
          <p:nvPr/>
        </p:nvSpPr>
        <p:spPr>
          <a:xfrm>
            <a:off x="2709325" y="1636100"/>
            <a:ext cx="3925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A64D79"/>
                </a:solidFill>
                <a:latin typeface="Montserrat"/>
                <a:ea typeface="Montserrat"/>
                <a:cs typeface="Montserrat"/>
                <a:sym typeface="Montserrat"/>
              </a:rPr>
              <a:t>A ZONA DE RESILIÊNCIA</a:t>
            </a:r>
            <a:endParaRPr b="1" sz="2400">
              <a:solidFill>
                <a:srgbClr val="A64D7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Google Shape;63;p3"/>
          <p:cNvSpPr txBox="1"/>
          <p:nvPr/>
        </p:nvSpPr>
        <p:spPr>
          <a:xfrm flipH="1" rot="-5400000">
            <a:off x="7702750" y="3047450"/>
            <a:ext cx="2237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ZONA DE RESILIÊNCIA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lang="en" sz="29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Zona de Resiliência</a:t>
            </a:r>
            <a:endParaRPr b="0" i="0" sz="2900" u="none" cap="none" strike="noStrike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69" name="Google Shape;69;p4"/>
          <p:cNvPicPr preferRelativeResize="0"/>
          <p:nvPr/>
        </p:nvPicPr>
        <p:blipFill rotWithShape="1">
          <a:blip r:embed="rId3">
            <a:alphaModFix/>
          </a:blip>
          <a:srcRect b="33117" l="0" r="0" t="14181"/>
          <a:stretch/>
        </p:blipFill>
        <p:spPr>
          <a:xfrm>
            <a:off x="269300" y="1325775"/>
            <a:ext cx="5193551" cy="22783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4"/>
          <p:cNvSpPr txBox="1"/>
          <p:nvPr/>
        </p:nvSpPr>
        <p:spPr>
          <a:xfrm>
            <a:off x="5462850" y="1232300"/>
            <a:ext cx="3681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Como acha que o Nelson se sente </a:t>
            </a: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 sua</a:t>
            </a: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zona alta?</a:t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" sz="21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Como acha que Nelson se sente em sua zona baixa?</a:t>
            </a:r>
            <a:endParaRPr b="0" i="0" sz="21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4"/>
          <p:cNvSpPr txBox="1"/>
          <p:nvPr/>
        </p:nvSpPr>
        <p:spPr>
          <a:xfrm>
            <a:off x="409650" y="784025"/>
            <a:ext cx="1773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Gatilho ou evento estressante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2" name="Google Shape;72;p4"/>
          <p:cNvSpPr txBox="1"/>
          <p:nvPr/>
        </p:nvSpPr>
        <p:spPr>
          <a:xfrm>
            <a:off x="2183275" y="801750"/>
            <a:ext cx="13656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Preso na zona alta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3" name="Google Shape;73;p4"/>
          <p:cNvSpPr txBox="1"/>
          <p:nvPr/>
        </p:nvSpPr>
        <p:spPr>
          <a:xfrm>
            <a:off x="1686650" y="4490900"/>
            <a:ext cx="1135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Preso na zona baixa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4" name="Google Shape;74;p4"/>
          <p:cNvPicPr preferRelativeResize="0"/>
          <p:nvPr/>
        </p:nvPicPr>
        <p:blipFill rotWithShape="1">
          <a:blip r:embed="rId4">
            <a:alphaModFix/>
          </a:blip>
          <a:srcRect b="20682" l="26475" r="65571" t="65390"/>
          <a:stretch/>
        </p:blipFill>
        <p:spPr>
          <a:xfrm>
            <a:off x="160760" y="3515400"/>
            <a:ext cx="1525890" cy="1502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4"/>
          <p:cNvPicPr preferRelativeResize="0"/>
          <p:nvPr/>
        </p:nvPicPr>
        <p:blipFill rotWithShape="1">
          <a:blip r:embed="rId4">
            <a:alphaModFix/>
          </a:blip>
          <a:srcRect b="26533" l="34314" r="57151" t="66824"/>
          <a:stretch/>
        </p:blipFill>
        <p:spPr>
          <a:xfrm>
            <a:off x="1686650" y="3604075"/>
            <a:ext cx="1988401" cy="87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4"/>
          <p:cNvPicPr preferRelativeResize="0"/>
          <p:nvPr/>
        </p:nvPicPr>
        <p:blipFill rotWithShape="1">
          <a:blip r:embed="rId4">
            <a:alphaModFix/>
          </a:blip>
          <a:srcRect b="23960" l="42852" r="50449" t="66941"/>
          <a:stretch/>
        </p:blipFill>
        <p:spPr>
          <a:xfrm>
            <a:off x="3548875" y="3615025"/>
            <a:ext cx="1593200" cy="99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>
            <p:ph idx="1" type="body"/>
          </p:nvPr>
        </p:nvSpPr>
        <p:spPr>
          <a:xfrm>
            <a:off x="87600" y="1112000"/>
            <a:ext cx="4893300" cy="28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Para cada asterisco (*) no folheto...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Que sensações você acha que Nelson está sentindo agora em seu corpo?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Onde está Nelson em suas três zonas?</a:t>
            </a:r>
            <a:endParaRPr/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" sz="32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Um dia na vida do Nelson</a:t>
            </a:r>
            <a:endParaRPr b="0" i="0" sz="3200" u="none" cap="none" strike="noStrike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83" name="Google Shape;8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0600" y="923488"/>
            <a:ext cx="3194025" cy="319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"/>
          <p:cNvSpPr txBox="1"/>
          <p:nvPr/>
        </p:nvSpPr>
        <p:spPr>
          <a:xfrm>
            <a:off x="0" y="-208300"/>
            <a:ext cx="9144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" sz="3300">
                <a:solidFill>
                  <a:srgbClr val="FFFFFF"/>
                </a:solidFill>
                <a:latin typeface="Arvo"/>
                <a:ea typeface="Arvo"/>
                <a:cs typeface="Arvo"/>
                <a:sym typeface="Arvo"/>
              </a:rPr>
              <a:t>Fechamento</a:t>
            </a:r>
            <a:endParaRPr b="0" i="0" sz="3300" u="none" cap="none" strike="noStrike">
              <a:solidFill>
                <a:srgbClr val="FFFFF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2728175" y="4355075"/>
            <a:ext cx="3741900" cy="72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/>
          <p:cNvSpPr txBox="1"/>
          <p:nvPr>
            <p:ph idx="1" type="body"/>
          </p:nvPr>
        </p:nvSpPr>
        <p:spPr>
          <a:xfrm>
            <a:off x="0" y="733600"/>
            <a:ext cx="9073200" cy="42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Alguém pode explicar o desenho da zona de resiliência?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Como podemos saber se alguém está em sua zona alta? E na zona baixa?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Existem outras palavras que poderíamos usar para explicar a resiliência?</a:t>
            </a:r>
            <a:endParaRPr/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/>
              <a:t>O que você aprendeu que pode ser útil em algum momento?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