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Arvo"/>
      <p:regular r:id="rId16"/>
      <p:bold r:id="rId17"/>
      <p:italic r:id="rId18"/>
      <p:boldItalic r:id="rId19"/>
    </p:embeddedFont>
    <p:embeddedFont>
      <p:font typeface="Libre Baskerville"/>
      <p:regular r:id="rId20"/>
      <p:bold r:id="rId21"/>
      <p:italic r:id="rId22"/>
    </p:embeddedFon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regular.fntdata"/><Relationship Id="rId22" Type="http://schemas.openxmlformats.org/officeDocument/2006/relationships/font" Target="fonts/LibreBaskerville-italic.fntdata"/><Relationship Id="rId21" Type="http://schemas.openxmlformats.org/officeDocument/2006/relationships/font" Target="fonts/LibreBaskerville-bold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Arvo-bold.fntdata"/><Relationship Id="rId16" Type="http://schemas.openxmlformats.org/officeDocument/2006/relationships/font" Target="fonts/Arvo-regular.fntdata"/><Relationship Id="rId19" Type="http://schemas.openxmlformats.org/officeDocument/2006/relationships/font" Target="fonts/Arvo-boldItalic.fntdata"/><Relationship Id="rId18" Type="http://schemas.openxmlformats.org/officeDocument/2006/relationships/font" Target="fonts/Arv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38e69a1636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38e69a1636_0_1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38e69a1636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238e69a1636_0_4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38e69a1636_0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238e69a1636_0_6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38e69a1636_0_8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238e69a1636_0_8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38e69a1636_0_9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238e69a1636_0_9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199895" scaled="0"/>
        </a:gra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199895" scaled="0"/>
        </a:gra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70" name="Google Shape;70;p16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199895" scaled="0"/>
        </a:gra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75" name="Google Shape;75;p1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" name="Google Shape;81;p1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199895" scaled="0"/>
        </a:gra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85" name="Google Shape;85;p1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199895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0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90" name="Google Shape;90;p20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0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199895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1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95" name="Google Shape;95;p2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1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00" name="Google Shape;100;p2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102" name="Google Shape;102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" name="Google Shape;10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199895" scaled="0"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09" name="Google Shape;109;p2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1" name="Google Shape;111;p2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199895" scaled="0"/>
        </a:gra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4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6" name="Google Shape;116;p2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4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8" name="Google Shape;118;p24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199895" scaled="0"/>
        </a:gra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5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23" name="Google Shape;123;p2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5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25" name="Google Shape;125;p25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0" name="Google Shape;13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12" scaled="0"/>
        </a:gra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" name="Google Shape;135;p2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6" name="Google Shape;13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12" scaled="0"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8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2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1" name="Google Shape;14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12" scaled="0"/>
        </a:gra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29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5" name="Google Shape;145;p2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6" name="Google Shape;14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30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0" name="Google Shape;150;p3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3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3" name="Google Shape;153;p30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0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3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58" name="Google Shape;15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3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0" name="Google Shape;160;p31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1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62" name="Google Shape;162;p31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3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32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7" name="Google Shape;167;p32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68" name="Google Shape;16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3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33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3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4" name="Google Shape;174;p33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75" name="Google Shape;17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33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7" name="Google Shape;177;p33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3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34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2" name="Google Shape;182;p34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83" name="Google Shape;18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3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5" name="Google Shape;185;p34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8" name="Google Shape;188;p34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91" name="Google Shape;191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199895" scaled="0"/>
        </a:gra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7" name="Google Shape;197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1" name="Google Shape;201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p37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rPr b="0" lang="en" sz="3950">
                <a:latin typeface="Arvo"/>
                <a:ea typeface="Arvo"/>
                <a:cs typeface="Arvo"/>
                <a:sym typeface="Arvo"/>
              </a:rPr>
              <a:t>Desenvolvendo Resiliência</a:t>
            </a:r>
            <a:endParaRPr sz="2330"/>
          </a:p>
        </p:txBody>
      </p:sp>
      <p:sp>
        <p:nvSpPr>
          <p:cNvPr id="210" name="Google Shape;210;p39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Experiência de Aprendizagem: investigando as sensações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Checagem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"/>
          <p:cNvSpPr txBox="1"/>
          <p:nvPr>
            <p:ph type="title"/>
          </p:nvPr>
        </p:nvSpPr>
        <p:spPr>
          <a:xfrm>
            <a:off x="471200" y="-156650"/>
            <a:ext cx="8426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rPr lang="en" sz="365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Vamos refletir: </a:t>
            </a:r>
            <a:r>
              <a:rPr lang="en" sz="365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o</a:t>
            </a:r>
            <a:r>
              <a:rPr lang="en" sz="365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 que são sensações?</a:t>
            </a:r>
            <a:endParaRPr sz="365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21" name="Google Shape;221;p41"/>
          <p:cNvSpPr txBox="1"/>
          <p:nvPr>
            <p:ph idx="1" type="body"/>
          </p:nvPr>
        </p:nvSpPr>
        <p:spPr>
          <a:xfrm>
            <a:off x="79950" y="960325"/>
            <a:ext cx="6678600" cy="3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•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Quais são os 5 sentidos que nos ajudam a perceber as coisas fora do corpo?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•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Vamos fazer um momento de silêncio para explorar o sentido da audição.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•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O Sistema Nervoso é a parte do nosso corpo que nos ajuda a perceber coisas do lado de fora. É composto de nervos que mandam informação do corpo para o cérebro.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•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Que coisas podemos perceber fora do corpo? (lista)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•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E o que podemos sentir dentro do corpo?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2" name="Google Shape;22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700" y="1422225"/>
            <a:ext cx="2080649" cy="2299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2"/>
          <p:cNvSpPr txBox="1"/>
          <p:nvPr>
            <p:ph type="title"/>
          </p:nvPr>
        </p:nvSpPr>
        <p:spPr>
          <a:xfrm>
            <a:off x="628650" y="3811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Sentido por fora e por dentro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28" name="Google Shape;228;p42"/>
          <p:cNvSpPr txBox="1"/>
          <p:nvPr>
            <p:ph idx="1" type="body"/>
          </p:nvPr>
        </p:nvSpPr>
        <p:spPr>
          <a:xfrm>
            <a:off x="310625" y="1432675"/>
            <a:ext cx="50793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-322103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•"/>
            </a:pP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Vamos usar uma de nossas Estratégias de Ajuda Imediata? 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361473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42105"/>
              <a:buFont typeface="Montserrat"/>
              <a:buChar char="•"/>
            </a:pP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Perceba 3 sons diferentes de dentro da sala e 3 sons de fora.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32210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•"/>
            </a:pP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O que você sente no corpo enquanto presta atenção nos sons?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322103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•"/>
            </a:pP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Sensações podem ser agradáveis, desagradáveis ou neutras. Ela servem para dar informação sobre como está nosso corpo por dentro e o que está acontecendo no ambiente ao redor.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9" name="Google Shape;22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3025" y="1599100"/>
            <a:ext cx="3336001" cy="280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Fechamento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35" name="Google Shape;235;p43"/>
          <p:cNvSpPr txBox="1"/>
          <p:nvPr>
            <p:ph idx="1" type="body"/>
          </p:nvPr>
        </p:nvSpPr>
        <p:spPr>
          <a:xfrm>
            <a:off x="628650" y="1371825"/>
            <a:ext cx="788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O que você aprendeu hoje sobre sensações?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Quais são alguns exemplos de sensações que podemos sentir?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Como aprender sobre sensações pode nos ajudar a ser mais feliz e gentil?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Em que momentos as Estratégias de Ajuda Imediata podem nos ajudar?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