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  <p:sldMasterId id="2147483652" r:id="rId6"/>
    <p:sldMasterId id="2147483657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</p:sldIdLst>
  <p:sldSz cy="5143500" cx="9144000"/>
  <p:notesSz cx="6858000" cy="9144000"/>
  <p:embeddedFontLst>
    <p:embeddedFont>
      <p:font typeface="Montserrat"/>
      <p:regular r:id="rId14"/>
      <p:bold r:id="rId15"/>
      <p:italic r:id="rId16"/>
      <p:boldItalic r:id="rId17"/>
    </p:embeddedFont>
    <p:embeddedFont>
      <p:font typeface="Arv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2" roundtripDataSignature="AMtx7mjYd68yiR8ukBlO6aOUqYOA9NVZ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vo-italic.fntdata"/><Relationship Id="rId11" Type="http://schemas.openxmlformats.org/officeDocument/2006/relationships/slide" Target="slides/slide3.xml"/><Relationship Id="rId22" Type="http://customschemas.google.com/relationships/presentationmetadata" Target="metadata"/><Relationship Id="rId10" Type="http://schemas.openxmlformats.org/officeDocument/2006/relationships/slide" Target="slides/slide2.xml"/><Relationship Id="rId21" Type="http://schemas.openxmlformats.org/officeDocument/2006/relationships/font" Target="fonts/Arvo-boldItalic.fntdata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Arvo-bold.fntdata"/><Relationship Id="rId6" Type="http://schemas.openxmlformats.org/officeDocument/2006/relationships/slideMaster" Target="slideMasters/slideMaster3.xml"/><Relationship Id="rId18" Type="http://schemas.openxmlformats.org/officeDocument/2006/relationships/font" Target="fonts/Arvo-regular.fntdata"/><Relationship Id="rId7" Type="http://schemas.openxmlformats.org/officeDocument/2006/relationships/slideMaster" Target="slideMasters/slideMaster4.xml"/><Relationship Id="rId8" Type="http://schemas.openxmlformats.org/officeDocument/2006/relationships/notesMaster" Target="notesMasters/notesMaster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p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7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b="0" i="0" sz="4500">
                <a:latin typeface="Arvo"/>
                <a:ea typeface="Arvo"/>
                <a:cs typeface="Arvo"/>
                <a:sym typeface="Arv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" name="Google Shape;14;p7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1500"/>
              <a:buFont typeface="Arial"/>
              <a:buNone/>
              <a:defRPr b="1" i="0" sz="1500" u="none" cap="none" strike="noStrike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2" name="Google Shape;62;p1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63" name="Google Shape;63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9" name="Google Shape;69;p2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0" name="Google Shape;70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77" name="Google Shape;77;p2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78" name="Google Shape;78;p2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82" name="Google Shape;8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5" name="Google Shape;85;p2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86" name="Google Shape;86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628650" y="55214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628650" y="1647515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0" name="Google Shape;30;p1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" type="subTitle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3"/>
          <p:cNvSpPr txBox="1"/>
          <p:nvPr>
            <p:ph type="title"/>
          </p:nvPr>
        </p:nvSpPr>
        <p:spPr>
          <a:xfrm>
            <a:off x="628650" y="56207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6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0" name="Google Shape;50;p16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1" name="Google Shape;5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4" name="Google Shape;5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8" name="Google Shape;58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6.jpg"/><Relationship Id="rId2" Type="http://schemas.openxmlformats.org/officeDocument/2006/relationships/image" Target="../media/image1.jp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3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5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6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3.xml"/><Relationship Id="rId8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" name="Google Shape;10;p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8600" y="4325556"/>
            <a:ext cx="3526970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8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229" y="0"/>
            <a:ext cx="9135542" cy="5143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31535" y="4134678"/>
            <a:ext cx="3680929" cy="708248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  <a:defRPr b="0" i="0" sz="3300" u="none" cap="none" strike="noStrike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10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1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5" name="Google Shape;25;p10"/>
          <p:cNvPicPr preferRelativeResize="0"/>
          <p:nvPr/>
        </p:nvPicPr>
        <p:blipFill rotWithShape="1">
          <a:blip r:embed="rId1">
            <a:alphaModFix/>
          </a:blip>
          <a:srcRect b="89179" l="0" r="0" t="0"/>
          <a:stretch/>
        </p:blipFill>
        <p:spPr>
          <a:xfrm>
            <a:off x="4229" y="0"/>
            <a:ext cx="9135542" cy="556591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808515" y="4464875"/>
            <a:ext cx="3526970" cy="6786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3"/>
    <p:sldLayoutId id="2147483654" r:id="rId4"/>
    <p:sldLayoutId id="2147483655" r:id="rId5"/>
    <p:sldLayoutId id="2147483656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/>
          <p:nvPr>
            <p:ph type="ctrTitle"/>
          </p:nvPr>
        </p:nvSpPr>
        <p:spPr>
          <a:xfrm>
            <a:off x="1143000" y="1930500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lang="en"/>
              <a:t>Criando uma sala de aula Compassiva</a:t>
            </a:r>
            <a:endParaRPr/>
          </a:p>
        </p:txBody>
      </p:sp>
      <p:sp>
        <p:nvSpPr>
          <p:cNvPr id="94" name="Google Shape;94;p1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lang="en"/>
              <a:t>Capítulo 1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lang="en"/>
              <a:t>Experiência de Aprendizagem 2: Combinados de classe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</a:pPr>
            <a:r>
              <a:rPr lang="en"/>
              <a:t>Checagem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628650" y="-2083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Criando combinados de classe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198700" y="641325"/>
            <a:ext cx="8775900" cy="12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" lvl="0" marL="17780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Com o que podemos concordar em fazermos uns com os outros para que tenhamos uma sala divertida, segura, acolhedora e feliz?</a:t>
            </a:r>
            <a:endParaRPr/>
          </a:p>
        </p:txBody>
      </p:sp>
      <p:pic>
        <p:nvPicPr>
          <p:cNvPr id="106" name="Google Shape;10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86150" y="2014425"/>
            <a:ext cx="3371699" cy="2247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type="title"/>
          </p:nvPr>
        </p:nvSpPr>
        <p:spPr>
          <a:xfrm>
            <a:off x="366000" y="-194500"/>
            <a:ext cx="84120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Criando combinados de classe, parte 2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2" name="Google Shape;112;p4"/>
          <p:cNvSpPr txBox="1"/>
          <p:nvPr>
            <p:ph idx="1" type="body"/>
          </p:nvPr>
        </p:nvSpPr>
        <p:spPr>
          <a:xfrm>
            <a:off x="310625" y="1184100"/>
            <a:ext cx="4030800" cy="3107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Lembram-se do que fizemos ontem?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Na sala de aula, o que concordamos em fazer para trazer felicidade e gentileza a si mesmo e aos outros?</a:t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  <a:p>
            <a:pPr indent="-381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/>
              <a:t>Querem adicionar algo?</a:t>
            </a:r>
            <a:endParaRPr/>
          </a:p>
        </p:txBody>
      </p:sp>
      <p:pic>
        <p:nvPicPr>
          <p:cNvPr id="113" name="Google Shape;11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0" y="851875"/>
            <a:ext cx="4153677" cy="3439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/>
          <p:nvPr>
            <p:ph type="title"/>
          </p:nvPr>
        </p:nvSpPr>
        <p:spPr>
          <a:xfrm>
            <a:off x="628650" y="-1945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vo"/>
              <a:buNone/>
            </a:pPr>
            <a:r>
              <a:rPr lang="en">
                <a:solidFill>
                  <a:schemeClr val="lt1"/>
                </a:solidFill>
              </a:rPr>
              <a:t>Fechamento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429150" y="1036800"/>
            <a:ext cx="8285700" cy="3396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2500"/>
              <a:t>Vamos aprender sobre a melhor forma de sermos gentis conosco e com os outros!</a:t>
            </a:r>
            <a:endParaRPr sz="2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2500"/>
              <a:t>Vamos seguir os combinados que fizemos!</a:t>
            </a:r>
            <a:endParaRPr sz="2500"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2500"/>
              <a:t>Em uma palavra ou frase, o que você aprendeu hoje que possa usar em outro momento para ajudar a si mesmo ou a outra pessoa a atender às suas necessidades?</a:t>
            </a:r>
            <a:endParaRPr sz="25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4_Content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2_Cover Op 2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3_Section Break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