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Lst>
  <p:sldSz cy="6858000" cx="12192000"/>
  <p:notesSz cx="6858000" cy="9144000"/>
  <p:embeddedFontLst>
    <p:embeddedFont>
      <p:font typeface="Libre Baskerville"/>
      <p:regular r:id="rId9"/>
      <p:bold r:id="rId10"/>
      <p:italic r:id="rId11"/>
    </p:embeddedFont>
    <p:embeddedFont>
      <p:font typeface="Helvetica Neue"/>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LibreBaskerville-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italic.fntdata"/><Relationship Id="rId10" Type="http://schemas.openxmlformats.org/officeDocument/2006/relationships/font" Target="fonts/LibreBaskerville-bold.fntdata"/><Relationship Id="rId13" Type="http://schemas.openxmlformats.org/officeDocument/2006/relationships/font" Target="fonts/HelveticaNeue-bold.fntdata"/><Relationship Id="rId12" Type="http://schemas.openxmlformats.org/officeDocument/2006/relationships/font" Target="fonts/HelveticaNeue-regular.fntdata"/><Relationship Id="rId15" Type="http://schemas.openxmlformats.org/officeDocument/2006/relationships/font" Target="fonts/HelveticaNeue-boldItalic.fntdata"/><Relationship Id="rId14" Type="http://schemas.openxmlformats.org/officeDocument/2006/relationships/font" Target="fonts/HelveticaNeue-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17be2dfe604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17be2dfe60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17b9bff79f2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17b9bff79f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17b9bff79f2_0_15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17b9bff79f2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244b934ad61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244b934ad6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 Id="rId3" Type="http://schemas.openxmlformats.org/officeDocument/2006/relationships/hyperlink" Target="https://docs.google.com/document/d/1koK-kG1sPj_qGGmYUiulUlf9jt4ZyudBE7aepDGZGPY/edi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800" cy="1134600"/>
          </a:xfrm>
          <a:prstGeom prst="rect">
            <a:avLst/>
          </a:prstGeom>
        </p:spPr>
        <p:txBody>
          <a:bodyPr anchorCtr="0" anchor="b" bIns="45700" lIns="91425" spcFirstLastPara="1" rIns="91425" wrap="square" tIns="45700">
            <a:normAutofit/>
          </a:bodyPr>
          <a:lstStyle/>
          <a:p>
            <a:pPr indent="0" lvl="0" marL="0" rtl="0" algn="ctr">
              <a:spcBef>
                <a:spcPts val="0"/>
              </a:spcBef>
              <a:spcAft>
                <a:spcPts val="0"/>
              </a:spcAft>
              <a:buNone/>
            </a:pPr>
            <a:r>
              <a:rPr lang="en-US"/>
              <a:t>The Science of Stress and Resilience</a:t>
            </a:r>
            <a:endParaRPr/>
          </a:p>
        </p:txBody>
      </p:sp>
      <p:sp>
        <p:nvSpPr>
          <p:cNvPr id="163" name="Google Shape;163;p26"/>
          <p:cNvSpPr txBox="1"/>
          <p:nvPr>
            <p:ph idx="1" type="subTitle"/>
          </p:nvPr>
        </p:nvSpPr>
        <p:spPr>
          <a:xfrm>
            <a:off x="6285141" y="3602038"/>
            <a:ext cx="5068800" cy="572400"/>
          </a:xfrm>
          <a:prstGeom prst="rect">
            <a:avLst/>
          </a:prstGeom>
        </p:spPr>
        <p:txBody>
          <a:bodyPr anchorCtr="0" anchor="t" bIns="45700" lIns="91425" spcFirstLastPara="1" rIns="91425" wrap="square" tIns="45700">
            <a:normAutofit fontScale="70000"/>
          </a:bodyPr>
          <a:lstStyle/>
          <a:p>
            <a:pPr indent="0" lvl="0" marL="0" rtl="0" algn="ctr">
              <a:spcBef>
                <a:spcPts val="0"/>
              </a:spcBef>
              <a:spcAft>
                <a:spcPts val="0"/>
              </a:spcAft>
              <a:buClr>
                <a:schemeClr val="dk1"/>
              </a:buClr>
              <a:buSzPct val="66666"/>
              <a:buFont typeface="Arial"/>
              <a:buNone/>
            </a:pPr>
            <a:r>
              <a:rPr lang="en-US" sz="3000"/>
              <a:t>Chapter 2 Learning Experience 1</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7"/>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Check-In </a:t>
            </a:r>
            <a:endParaRPr/>
          </a:p>
        </p:txBody>
      </p:sp>
      <p:sp>
        <p:nvSpPr>
          <p:cNvPr id="169" name="Google Shape;169;p27"/>
          <p:cNvSpPr txBox="1"/>
          <p:nvPr/>
        </p:nvSpPr>
        <p:spPr>
          <a:xfrm>
            <a:off x="279300" y="1117150"/>
            <a:ext cx="11533500" cy="2647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i="1" lang="en-US" sz="2000">
                <a:solidFill>
                  <a:schemeClr val="dk1"/>
                </a:solidFill>
                <a:latin typeface="Calibri"/>
                <a:ea typeface="Calibri"/>
                <a:cs typeface="Calibri"/>
                <a:sym typeface="Calibri"/>
              </a:rPr>
              <a:t>Reflect and Pair up to share your responses to the prompts below. </a:t>
            </a:r>
            <a:endParaRPr b="1" sz="2000">
              <a:solidFill>
                <a:schemeClr val="dk1"/>
              </a:solidFill>
              <a:latin typeface="Calibri"/>
              <a:ea typeface="Calibri"/>
              <a:cs typeface="Calibri"/>
              <a:sym typeface="Calibri"/>
            </a:endParaRPr>
          </a:p>
          <a:p>
            <a:pPr indent="0" lvl="0" marL="0" rtl="0" algn="ctr">
              <a:spcBef>
                <a:spcPts val="0"/>
              </a:spcBef>
              <a:spcAft>
                <a:spcPts val="0"/>
              </a:spcAft>
              <a:buNone/>
            </a:pPr>
            <a:r>
              <a:rPr i="1" lang="en-US" sz="2000">
                <a:solidFill>
                  <a:schemeClr val="dk1"/>
                </a:solidFill>
                <a:latin typeface="Calibri"/>
                <a:ea typeface="Calibri"/>
                <a:cs typeface="Calibri"/>
                <a:sym typeface="Calibri"/>
              </a:rPr>
              <a:t>What is one thing that has or does trigger you or bring about stress (What stresses you out?)? What is one thing you do to deal with stress? </a:t>
            </a:r>
            <a:r>
              <a:rPr lang="en-US" sz="2000">
                <a:solidFill>
                  <a:schemeClr val="dk1"/>
                </a:solidFill>
                <a:latin typeface="Calibri"/>
                <a:ea typeface="Calibri"/>
                <a:cs typeface="Calibri"/>
                <a:sym typeface="Calibri"/>
              </a:rPr>
              <a:t> Do you think this is a healthy way of dealing with stress? </a:t>
            </a:r>
            <a:r>
              <a:rPr i="1" lang="en-US" sz="2000">
                <a:solidFill>
                  <a:schemeClr val="dk1"/>
                </a:solidFill>
                <a:latin typeface="Calibri"/>
                <a:ea typeface="Calibri"/>
                <a:cs typeface="Calibri"/>
                <a:sym typeface="Calibri"/>
              </a:rPr>
              <a:t>Are the outcomes (long and short term) positive, neutral or negative?</a:t>
            </a:r>
            <a:endParaRPr i="1" sz="2000">
              <a:solidFill>
                <a:schemeClr val="dk1"/>
              </a:solidFill>
              <a:latin typeface="Calibri"/>
              <a:ea typeface="Calibri"/>
              <a:cs typeface="Calibri"/>
              <a:sym typeface="Calibri"/>
            </a:endParaRPr>
          </a:p>
          <a:p>
            <a:pPr indent="0" lvl="0" marL="0" rtl="0" algn="ctr">
              <a:spcBef>
                <a:spcPts val="0"/>
              </a:spcBef>
              <a:spcAft>
                <a:spcPts val="0"/>
              </a:spcAft>
              <a:buNone/>
            </a:pPr>
            <a:r>
              <a:t/>
            </a:r>
            <a:endParaRPr sz="2000">
              <a:solidFill>
                <a:schemeClr val="dk1"/>
              </a:solidFill>
              <a:latin typeface="Calibri"/>
              <a:ea typeface="Calibri"/>
              <a:cs typeface="Calibri"/>
              <a:sym typeface="Calibri"/>
            </a:endParaRPr>
          </a:p>
          <a:p>
            <a:pPr indent="0" lvl="0" marL="0" rtl="0" algn="ctr">
              <a:spcBef>
                <a:spcPts val="0"/>
              </a:spcBef>
              <a:spcAft>
                <a:spcPts val="0"/>
              </a:spcAft>
              <a:buNone/>
            </a:pPr>
            <a:r>
              <a:rPr b="1" lang="en-US" sz="2000">
                <a:solidFill>
                  <a:schemeClr val="dk1"/>
                </a:solidFill>
                <a:latin typeface="Calibri"/>
                <a:ea typeface="Calibri"/>
                <a:cs typeface="Calibri"/>
                <a:sym typeface="Calibri"/>
              </a:rPr>
              <a:t>Whole Group </a:t>
            </a:r>
            <a:endParaRPr b="1" sz="2000">
              <a:solidFill>
                <a:schemeClr val="dk1"/>
              </a:solidFill>
              <a:latin typeface="Calibri"/>
              <a:ea typeface="Calibri"/>
              <a:cs typeface="Calibri"/>
              <a:sym typeface="Calibri"/>
            </a:endParaRPr>
          </a:p>
          <a:p>
            <a:pPr indent="0" lvl="0" marL="0" rtl="0" algn="ctr">
              <a:spcBef>
                <a:spcPts val="0"/>
              </a:spcBef>
              <a:spcAft>
                <a:spcPts val="0"/>
              </a:spcAft>
              <a:buNone/>
            </a:pPr>
            <a:r>
              <a:rPr lang="en-US" sz="2000">
                <a:solidFill>
                  <a:schemeClr val="dk1"/>
                </a:solidFill>
                <a:latin typeface="Calibri"/>
                <a:ea typeface="Calibri"/>
                <a:cs typeface="Calibri"/>
                <a:sym typeface="Calibri"/>
              </a:rPr>
              <a:t>Invite a few students to share thoughts about the experiences that helped bring up some feelings of wellbeing, sharing a connection or an appreciation for how people interacted during the experience.</a:t>
            </a:r>
            <a:endParaRPr sz="2000">
              <a:solidFill>
                <a:schemeClr val="dk1"/>
              </a:solidFill>
              <a:latin typeface="Georgia"/>
              <a:ea typeface="Georgia"/>
              <a:cs typeface="Georgia"/>
              <a:sym typeface="Georgi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75" name="Google Shape;175;p28"/>
          <p:cNvSpPr txBox="1"/>
          <p:nvPr/>
        </p:nvSpPr>
        <p:spPr>
          <a:xfrm>
            <a:off x="306825" y="775775"/>
            <a:ext cx="11792100" cy="5887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1"/>
                </a:solidFill>
                <a:latin typeface="Calibri"/>
                <a:ea typeface="Calibri"/>
                <a:cs typeface="Calibri"/>
                <a:sym typeface="Calibri"/>
              </a:rPr>
              <a:t>JigSaw</a:t>
            </a:r>
            <a:endParaRPr b="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Each of the three groups will be assigned one section of</a:t>
            </a:r>
            <a:r>
              <a:rPr lang="en-US" sz="2000">
                <a:solidFill>
                  <a:schemeClr val="dk1"/>
                </a:solidFill>
                <a:latin typeface="Calibri"/>
                <a:ea typeface="Calibri"/>
                <a:cs typeface="Calibri"/>
                <a:sym typeface="Calibri"/>
              </a:rPr>
              <a:t> </a:t>
            </a:r>
            <a:r>
              <a:rPr lang="en-US" sz="2000" u="sng">
                <a:solidFill>
                  <a:schemeClr val="dk1"/>
                </a:solidFill>
                <a:latin typeface="Calibri"/>
                <a:ea typeface="Calibri"/>
                <a:cs typeface="Calibri"/>
                <a:sym typeface="Calibri"/>
                <a:hlinkClick r:id="rId3">
                  <a:extLst>
                    <a:ext uri="{A12FA001-AC4F-418D-AE19-62706E023703}">
                      <ahyp:hlinkClr val="tx"/>
                    </a:ext>
                  </a:extLst>
                </a:hlinkClick>
              </a:rPr>
              <a:t>Our Brain: Complex System with a Simple Goal</a:t>
            </a:r>
            <a:r>
              <a:rPr lang="en-US" sz="2000">
                <a:solidFill>
                  <a:schemeClr val="dk1"/>
                </a:solidFill>
                <a:latin typeface="Calibri"/>
                <a:ea typeface="Calibri"/>
                <a:cs typeface="Calibri"/>
                <a:sym typeface="Calibri"/>
              </a:rPr>
              <a:t>. The three sections of the reading are</a:t>
            </a:r>
            <a:endParaRPr sz="2000">
              <a:solidFill>
                <a:schemeClr val="dk1"/>
              </a:solidFill>
              <a:latin typeface="Calibri"/>
              <a:ea typeface="Calibri"/>
              <a:cs typeface="Calibri"/>
              <a:sym typeface="Calibri"/>
            </a:endParaRPr>
          </a:p>
          <a:p>
            <a:pPr indent="-355600" lvl="1" marL="914400" rtl="0" algn="l">
              <a:spcBef>
                <a:spcPts val="0"/>
              </a:spcBef>
              <a:spcAft>
                <a:spcPts val="0"/>
              </a:spcAft>
              <a:buClr>
                <a:schemeClr val="dk1"/>
              </a:buClr>
              <a:buSzPts val="2000"/>
              <a:buFont typeface="Calibri"/>
              <a:buAutoNum type="alphaLcPeriod"/>
            </a:pPr>
            <a:r>
              <a:rPr lang="en-US" sz="2000">
                <a:solidFill>
                  <a:schemeClr val="dk1"/>
                </a:solidFill>
                <a:latin typeface="Calibri"/>
                <a:ea typeface="Calibri"/>
                <a:cs typeface="Calibri"/>
                <a:sym typeface="Calibri"/>
              </a:rPr>
              <a:t>1- Our Brain: A Complex Structure with One Simple Goal</a:t>
            </a:r>
            <a:endParaRPr sz="2000">
              <a:solidFill>
                <a:schemeClr val="dk1"/>
              </a:solidFill>
              <a:latin typeface="Calibri"/>
              <a:ea typeface="Calibri"/>
              <a:cs typeface="Calibri"/>
              <a:sym typeface="Calibri"/>
            </a:endParaRPr>
          </a:p>
          <a:p>
            <a:pPr indent="-355600" lvl="1" marL="914400" rtl="0" algn="l">
              <a:spcBef>
                <a:spcPts val="0"/>
              </a:spcBef>
              <a:spcAft>
                <a:spcPts val="0"/>
              </a:spcAft>
              <a:buClr>
                <a:schemeClr val="dk1"/>
              </a:buClr>
              <a:buSzPts val="2000"/>
              <a:buFont typeface="Calibri"/>
              <a:buAutoNum type="alphaLcPeriod"/>
            </a:pPr>
            <a:r>
              <a:rPr lang="en-US" sz="2000">
                <a:solidFill>
                  <a:schemeClr val="dk1"/>
                </a:solidFill>
                <a:latin typeface="Calibri"/>
                <a:ea typeface="Calibri"/>
                <a:cs typeface="Calibri"/>
                <a:sym typeface="Calibri"/>
              </a:rPr>
              <a:t>2- The Three Part Model of the Brain</a:t>
            </a:r>
            <a:endParaRPr sz="2000">
              <a:solidFill>
                <a:schemeClr val="dk1"/>
              </a:solidFill>
              <a:latin typeface="Calibri"/>
              <a:ea typeface="Calibri"/>
              <a:cs typeface="Calibri"/>
              <a:sym typeface="Calibri"/>
            </a:endParaRPr>
          </a:p>
          <a:p>
            <a:pPr indent="-355600" lvl="1" marL="914400" rtl="0" algn="l">
              <a:spcBef>
                <a:spcPts val="0"/>
              </a:spcBef>
              <a:spcAft>
                <a:spcPts val="0"/>
              </a:spcAft>
              <a:buClr>
                <a:schemeClr val="dk1"/>
              </a:buClr>
              <a:buSzPts val="2000"/>
              <a:buFont typeface="Calibri"/>
              <a:buAutoNum type="alphaLcPeriod"/>
            </a:pPr>
            <a:r>
              <a:rPr lang="en-US" sz="2000">
                <a:solidFill>
                  <a:schemeClr val="dk1"/>
                </a:solidFill>
                <a:latin typeface="Calibri"/>
                <a:ea typeface="Calibri"/>
                <a:cs typeface="Calibri"/>
                <a:sym typeface="Calibri"/>
              </a:rPr>
              <a:t>3- Learning to Direct Attention</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First silently read the assigned section and</a:t>
            </a:r>
            <a:r>
              <a:rPr lang="en-US" sz="2000">
                <a:solidFill>
                  <a:schemeClr val="dk1"/>
                </a:solidFill>
                <a:latin typeface="Calibri"/>
                <a:ea typeface="Calibri"/>
                <a:cs typeface="Calibri"/>
                <a:sym typeface="Calibri"/>
              </a:rPr>
              <a:t> </a:t>
            </a:r>
            <a:r>
              <a:rPr i="1" lang="en-US" sz="2000">
                <a:solidFill>
                  <a:schemeClr val="dk1"/>
                </a:solidFill>
                <a:latin typeface="Calibri"/>
                <a:ea typeface="Calibri"/>
                <a:cs typeface="Calibri"/>
                <a:sym typeface="Calibri"/>
              </a:rPr>
              <a:t>independently, highlight ideas and information in the text that are of high interest, that you’re curious about, and that you made a connection to.</a:t>
            </a:r>
            <a:r>
              <a:rPr lang="en-US" sz="2000">
                <a:solidFill>
                  <a:schemeClr val="dk1"/>
                </a:solidFill>
                <a:latin typeface="Calibri"/>
                <a:ea typeface="Calibri"/>
                <a:cs typeface="Calibri"/>
                <a:sym typeface="Calibri"/>
              </a:rPr>
              <a:t> (5 mins)</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Share the most important and most interesting aspects of the section you read  with the people in your group. </a:t>
            </a:r>
            <a:r>
              <a:rPr lang="en-US" sz="2000">
                <a:solidFill>
                  <a:schemeClr val="dk1"/>
                </a:solidFill>
                <a:latin typeface="Calibri"/>
                <a:ea typeface="Calibri"/>
                <a:cs typeface="Calibri"/>
                <a:sym typeface="Calibri"/>
              </a:rPr>
              <a:t>(1 min each)</a:t>
            </a:r>
            <a:endParaRPr sz="2000">
              <a:solidFill>
                <a:schemeClr val="dk1"/>
              </a:solidFill>
              <a:latin typeface="Calibri"/>
              <a:ea typeface="Calibri"/>
              <a:cs typeface="Calibri"/>
              <a:sym typeface="Calibri"/>
            </a:endParaRPr>
          </a:p>
          <a:p>
            <a:pPr indent="-355600" lvl="6" marL="32004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Through discussion agree on the most important aspects that convey the main idea of the section you read.  </a:t>
            </a:r>
            <a:r>
              <a:rPr lang="en-US" sz="2000">
                <a:solidFill>
                  <a:schemeClr val="dk1"/>
                </a:solidFill>
                <a:latin typeface="Calibri"/>
                <a:ea typeface="Calibri"/>
                <a:cs typeface="Calibri"/>
                <a:sym typeface="Calibri"/>
              </a:rPr>
              <a:t>(3 mins)</a:t>
            </a:r>
            <a:endParaRPr sz="2000">
              <a:solidFill>
                <a:schemeClr val="dk1"/>
              </a:solidFill>
              <a:latin typeface="Calibri"/>
              <a:ea typeface="Calibri"/>
              <a:cs typeface="Calibri"/>
              <a:sym typeface="Calibri"/>
            </a:endParaRPr>
          </a:p>
          <a:p>
            <a:pPr indent="-355600" lvl="6" marL="32004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Create a visual that will be shared with the rest of the class. This visual should describe the most important aspects that convey the main idea of the section your group read. You can write down a quote or excerpt from the text, draw an illustration or diagram  or create a word web. Be creative. </a:t>
            </a:r>
            <a:r>
              <a:rPr lang="en-US" sz="2000">
                <a:solidFill>
                  <a:schemeClr val="dk1"/>
                </a:solidFill>
                <a:latin typeface="Calibri"/>
                <a:ea typeface="Calibri"/>
                <a:cs typeface="Calibri"/>
                <a:sym typeface="Calibri"/>
              </a:rPr>
              <a:t>(5 mins)</a:t>
            </a:r>
            <a:endParaRPr sz="2000">
              <a:solidFill>
                <a:schemeClr val="dk1"/>
              </a:solidFill>
              <a:latin typeface="Calibri"/>
              <a:ea typeface="Calibri"/>
              <a:cs typeface="Calibri"/>
              <a:sym typeface="Calibri"/>
            </a:endParaRPr>
          </a:p>
          <a:p>
            <a:pPr indent="-355600" lvl="6" marL="32004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Each group will have 2-3 minutes to  present your visual and convey the main idea of the section your group read to the rest of the class. </a:t>
            </a:r>
            <a:endParaRPr i="1" sz="2000">
              <a:solidFill>
                <a:schemeClr val="dk1"/>
              </a:solidFill>
              <a:latin typeface="Calibri"/>
              <a:ea typeface="Calibri"/>
              <a:cs typeface="Calibri"/>
              <a:sym typeface="Calibri"/>
            </a:endParaRPr>
          </a:p>
          <a:p>
            <a:pPr indent="-295275" lvl="0" marL="457200" rtl="0" algn="l">
              <a:spcBef>
                <a:spcPts val="0"/>
              </a:spcBef>
              <a:spcAft>
                <a:spcPts val="0"/>
              </a:spcAft>
              <a:buClr>
                <a:schemeClr val="dk1"/>
              </a:buClr>
              <a:buSzPts val="1050"/>
              <a:buFont typeface="Georgia"/>
              <a:buAutoNum type="arabicPeriod"/>
            </a:pPr>
            <a:r>
              <a:t/>
            </a:r>
            <a:endParaRPr sz="1050">
              <a:solidFill>
                <a:schemeClr val="dk1"/>
              </a:solidFill>
              <a:latin typeface="Georgia"/>
              <a:ea typeface="Georgia"/>
              <a:cs typeface="Georgia"/>
              <a:sym typeface="Georgi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81" name="Google Shape;181;p29"/>
          <p:cNvSpPr txBox="1"/>
          <p:nvPr/>
        </p:nvSpPr>
        <p:spPr>
          <a:xfrm>
            <a:off x="82750" y="899925"/>
            <a:ext cx="11905800" cy="511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i="1" lang="en-US" sz="2000">
                <a:solidFill>
                  <a:schemeClr val="dk1"/>
                </a:solidFill>
                <a:latin typeface="Calibri"/>
                <a:ea typeface="Calibri"/>
                <a:cs typeface="Calibri"/>
                <a:sym typeface="Calibri"/>
              </a:rPr>
              <a:t>One very helpful model that some neuroscientists use for understanding how the brain and nervous system work is to divide them into three interconnected systems. These are the neocortex, the limbic area, and the survival brain. This simple division can provide an easy starting point for understanding the general structure and function of the brain and nervous system. Metaphorically, we can say that these three systems speak different “languages”: the languages of thought, emotion, and sensation. Naturally, they do not literally speak different languages, but this is a simple way of understanding how the brain is functioning. The survival brain speaks the language of sensations. Let’s think about how we have or haven’t learned to direct our attention to the language of sensations that the body communicates to us.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0" lvl="0" marL="3200400" rtl="0" algn="l">
              <a:spcBef>
                <a:spcPts val="0"/>
              </a:spcBef>
              <a:spcAft>
                <a:spcPts val="0"/>
              </a:spcAft>
              <a:buNone/>
            </a:pPr>
            <a:r>
              <a:rPr b="1" lang="en-US" sz="2000">
                <a:solidFill>
                  <a:schemeClr val="dk1"/>
                </a:solidFill>
                <a:latin typeface="Calibri"/>
                <a:ea typeface="Calibri"/>
                <a:cs typeface="Calibri"/>
                <a:sym typeface="Calibri"/>
              </a:rPr>
              <a:t>Partner Debrief (4 min)</a:t>
            </a:r>
            <a:endParaRPr b="1" sz="2000">
              <a:solidFill>
                <a:schemeClr val="dk1"/>
              </a:solidFill>
              <a:latin typeface="Calibri"/>
              <a:ea typeface="Calibri"/>
              <a:cs typeface="Calibri"/>
              <a:sym typeface="Calibri"/>
            </a:endParaRPr>
          </a:p>
          <a:p>
            <a:pPr indent="-355600" lvl="0" marL="36576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How do you know when you are tired/need sleep? </a:t>
            </a:r>
            <a:endParaRPr i="1" sz="2000">
              <a:solidFill>
                <a:schemeClr val="dk1"/>
              </a:solidFill>
              <a:latin typeface="Calibri"/>
              <a:ea typeface="Calibri"/>
              <a:cs typeface="Calibri"/>
              <a:sym typeface="Calibri"/>
            </a:endParaRPr>
          </a:p>
          <a:p>
            <a:pPr indent="-355600" lvl="0" marL="36576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Describe a time you listened to your body to figure out what it needed. </a:t>
            </a:r>
            <a:endParaRPr i="1" sz="2000">
              <a:solidFill>
                <a:schemeClr val="dk1"/>
              </a:solidFill>
              <a:latin typeface="Calibri"/>
              <a:ea typeface="Calibri"/>
              <a:cs typeface="Calibri"/>
              <a:sym typeface="Calibri"/>
            </a:endParaRPr>
          </a:p>
          <a:p>
            <a:pPr indent="-355600" lvl="0" marL="36576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How might getting better at reading or listening to your body’s sensations be useful? </a:t>
            </a:r>
            <a:endParaRPr i="1" sz="2000">
              <a:solidFill>
                <a:schemeClr val="dk1"/>
              </a:solidFill>
              <a:latin typeface="Calibri"/>
              <a:ea typeface="Calibri"/>
              <a:cs typeface="Calibri"/>
              <a:sym typeface="Calibri"/>
            </a:endParaRPr>
          </a:p>
          <a:p>
            <a:pPr indent="0" lvl="0" marL="3200400" rtl="0" algn="l">
              <a:spcBef>
                <a:spcPts val="0"/>
              </a:spcBef>
              <a:spcAft>
                <a:spcPts val="0"/>
              </a:spcAft>
              <a:buNone/>
            </a:pPr>
            <a:r>
              <a:t/>
            </a:r>
            <a:endParaRPr i="1" sz="2000">
              <a:solidFill>
                <a:schemeClr val="dk1"/>
              </a:solidFill>
              <a:latin typeface="Calibri"/>
              <a:ea typeface="Calibri"/>
              <a:cs typeface="Calibri"/>
              <a:sym typeface="Calibri"/>
            </a:endParaRPr>
          </a:p>
          <a:p>
            <a:pPr indent="0" lvl="0" marL="3200400" rtl="0" algn="l">
              <a:spcBef>
                <a:spcPts val="0"/>
              </a:spcBef>
              <a:spcAft>
                <a:spcPts val="0"/>
              </a:spcAft>
              <a:buNone/>
            </a:pPr>
            <a:r>
              <a:t/>
            </a:r>
            <a:endParaRPr b="1" sz="20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