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Lst>
  <p:sldSz cy="6858000" cx="12192000"/>
  <p:notesSz cx="6858000" cy="9144000"/>
  <p:embeddedFontLst>
    <p:embeddedFont>
      <p:font typeface="Libre Baskerville"/>
      <p:regular r:id="rId10"/>
      <p:bold r:id="rId11"/>
      <p:italic r:id="rId12"/>
    </p:embeddedFont>
    <p:embeddedFont>
      <p:font typeface="Helvetica Neue"/>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bold.fntdata"/><Relationship Id="rId10" Type="http://schemas.openxmlformats.org/officeDocument/2006/relationships/font" Target="fonts/LibreBaskerville-regular.fntdata"/><Relationship Id="rId13" Type="http://schemas.openxmlformats.org/officeDocument/2006/relationships/font" Target="fonts/HelveticaNeue-regular.fntdata"/><Relationship Id="rId12" Type="http://schemas.openxmlformats.org/officeDocument/2006/relationships/font" Target="fonts/LibreBaskerville-italic.fntdata"/><Relationship Id="rId15" Type="http://schemas.openxmlformats.org/officeDocument/2006/relationships/font" Target="fonts/HelveticaNeue-italic.fntdata"/><Relationship Id="rId14" Type="http://schemas.openxmlformats.org/officeDocument/2006/relationships/font" Target="fonts/HelveticaNeue-bold.fntdata"/><Relationship Id="rId16" Type="http://schemas.openxmlformats.org/officeDocument/2006/relationships/font" Target="fonts/HelveticaNeue-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4602134217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460213421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4602134217_0_15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4602134217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4602134217_0_3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4602134217_0_3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24602134217_0_47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24602134217_0_4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Cultivating Attention in Activities: Part 1 </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3 Learning Experience  4</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Check-In </a:t>
            </a:r>
            <a:endParaRPr/>
          </a:p>
        </p:txBody>
      </p:sp>
      <p:sp>
        <p:nvSpPr>
          <p:cNvPr id="170" name="Google Shape;170;p27"/>
          <p:cNvSpPr txBox="1"/>
          <p:nvPr/>
        </p:nvSpPr>
        <p:spPr>
          <a:xfrm>
            <a:off x="258600" y="899925"/>
            <a:ext cx="11812800" cy="257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Settling Activity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Let’s take a moment to get into a comfortable position.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Bring the resource you just wrote/drew about to mind. See if you can keep your attention on this resource.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Noticing the details and nuances of the resource. Become aware of your inner state, noticing sensations, thoughts or feelings. </a:t>
            </a:r>
            <a:endParaRPr i="1" sz="2000">
              <a:solidFill>
                <a:schemeClr val="dk1"/>
              </a:solidFill>
              <a:latin typeface="Calibri"/>
              <a:ea typeface="Calibri"/>
              <a:cs typeface="Calibri"/>
              <a:sym typeface="Calibri"/>
            </a:endParaRPr>
          </a:p>
          <a:p>
            <a:pPr indent="-355600" lvl="1" marL="914400" rtl="0" algn="l">
              <a:lnSpc>
                <a:spcPct val="115000"/>
              </a:lnSpc>
              <a:spcBef>
                <a:spcPts val="0"/>
              </a:spcBef>
              <a:spcAft>
                <a:spcPts val="0"/>
              </a:spcAft>
              <a:buClr>
                <a:schemeClr val="dk1"/>
              </a:buClr>
              <a:buSzPts val="2000"/>
              <a:buFont typeface="Calibri"/>
              <a:buAutoNum type="alphaLcPeriod"/>
            </a:pPr>
            <a:r>
              <a:rPr i="1" lang="en-US" sz="2000">
                <a:solidFill>
                  <a:schemeClr val="dk1"/>
                </a:solidFill>
                <a:latin typeface="Calibri"/>
                <a:ea typeface="Calibri"/>
                <a:cs typeface="Calibri"/>
                <a:sym typeface="Calibri"/>
              </a:rPr>
              <a:t>If you become distracted, invite your attention back to your resource. Now return your attention to your journal. If you would like,  add details to your resource.</a:t>
            </a:r>
            <a:endParaRPr sz="20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76" name="Google Shape;176;p28"/>
          <p:cNvSpPr txBox="1"/>
          <p:nvPr/>
        </p:nvSpPr>
        <p:spPr>
          <a:xfrm>
            <a:off x="51700" y="868875"/>
            <a:ext cx="11937000" cy="3879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Display the visual of the forest fire. In small groups engage in a discussion. Each person in the group will respond to the questions before moving on to the next prompt. </a:t>
            </a:r>
            <a:endParaRPr b="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Describe this picture. What are some ways a forest fire can get started? </a:t>
            </a:r>
            <a:r>
              <a:rPr lang="en-US" sz="2000">
                <a:solidFill>
                  <a:schemeClr val="dk1"/>
                </a:solidFill>
                <a:latin typeface="Calibri"/>
                <a:ea typeface="Calibri"/>
                <a:cs typeface="Calibri"/>
                <a:sym typeface="Calibri"/>
              </a:rPr>
              <a:t>[e.g., lightning, unattended campfires, carelessness with smoking materials...]</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Display the spark visual. </a:t>
            </a:r>
            <a:r>
              <a:rPr i="1" lang="en-US" sz="2000">
                <a:solidFill>
                  <a:schemeClr val="dk1"/>
                </a:solidFill>
                <a:latin typeface="Calibri"/>
                <a:ea typeface="Calibri"/>
                <a:cs typeface="Calibri"/>
                <a:sym typeface="Calibri"/>
              </a:rPr>
              <a:t>How big is the fire when it first starts? How could someone put out the spark or small flame when it’s just getting started? What would it take to do that? Who all might be able to put out a spark?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What about when it’s really big like a forest fire? How would you put it out? Why is it harder to put out when it’s a big forest fire like that?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We are using the metaphor of a spark and a forest fire to understand our emotions and how they can be contained safely or get out of control.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Put the metaphor into context. Use a made up scenario that includes a challenging emotional charge. What could a person do to work through that emotion in a healthy way (before it becomes a forest fire). </a:t>
            </a:r>
            <a:endParaRPr i="1" sz="20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2" name="Google Shape;182;p29"/>
          <p:cNvSpPr txBox="1"/>
          <p:nvPr/>
        </p:nvSpPr>
        <p:spPr>
          <a:xfrm>
            <a:off x="194750" y="631000"/>
            <a:ext cx="12112800" cy="5402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THe Spark and The Forest Fire Scenarios</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Option 1: Robin looked across the lunchroom and saw several friends laughing and looking in their (his/her) direction. “They’re making fun of me!” Robin thought. “They think I’m not cool enough to be friends any more.” Robin could feel a rising heartbeat and heat in their (his/her) face. “They are such jerks! I’m going to show them what it feels like to be laughed at! I don’t ever want to be friends with them again!”</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Option 2: Ronan’s teacher handed their math test back with an “F” at the top. “I failed a test!” Ronan thought. “I don’t understand this kind of math problem at all. I’m no good at math. I’m never going to be good at math.” Ronan felt sweaty and anxious. “I’m just not a good student. I’m never going to get into college, or get a job I care about. I may as well just quit school right now…”</a:t>
            </a:r>
            <a:endParaRPr sz="2000">
              <a:solidFill>
                <a:schemeClr val="dk1"/>
              </a:solidFill>
              <a:latin typeface="Calibri"/>
              <a:ea typeface="Calibri"/>
              <a:cs typeface="Calibri"/>
              <a:sym typeface="Calibri"/>
            </a:endParaRPr>
          </a:p>
          <a:p>
            <a:pPr indent="0" lvl="0" marL="3200400" rtl="0" algn="l">
              <a:lnSpc>
                <a:spcPct val="115000"/>
              </a:lnSpc>
              <a:spcBef>
                <a:spcPts val="0"/>
              </a:spcBef>
              <a:spcAft>
                <a:spcPts val="0"/>
              </a:spcAft>
              <a:buNone/>
            </a:pPr>
            <a:r>
              <a:rPr b="1" lang="en-US" sz="2000">
                <a:solidFill>
                  <a:schemeClr val="dk1"/>
                </a:solidFill>
                <a:latin typeface="Calibri"/>
                <a:ea typeface="Calibri"/>
                <a:cs typeface="Calibri"/>
                <a:sym typeface="Calibri"/>
              </a:rPr>
              <a:t>Debrief Questions</a:t>
            </a:r>
            <a:endParaRPr b="1" sz="2000">
              <a:solidFill>
                <a:schemeClr val="dk1"/>
              </a:solidFill>
              <a:latin typeface="Calibri"/>
              <a:ea typeface="Calibri"/>
              <a:cs typeface="Calibri"/>
              <a:sym typeface="Calibri"/>
            </a:endParaRPr>
          </a:p>
          <a:p>
            <a:pPr indent="0" lvl="0" marL="3657600" rtl="0" algn="l">
              <a:lnSpc>
                <a:spcPct val="115000"/>
              </a:lnSpc>
              <a:spcBef>
                <a:spcPts val="0"/>
              </a:spcBef>
              <a:spcAft>
                <a:spcPts val="0"/>
              </a:spcAft>
              <a:buNone/>
            </a:pPr>
            <a:r>
              <a:rPr i="1" lang="en-US" sz="2000">
                <a:solidFill>
                  <a:schemeClr val="dk1"/>
                </a:solidFill>
                <a:latin typeface="Calibri"/>
                <a:ea typeface="Calibri"/>
                <a:cs typeface="Calibri"/>
                <a:sym typeface="Calibri"/>
              </a:rPr>
              <a:t>• What happened in the story?</a:t>
            </a:r>
            <a:endParaRPr i="1" sz="2000">
              <a:solidFill>
                <a:schemeClr val="dk1"/>
              </a:solidFill>
              <a:latin typeface="Calibri"/>
              <a:ea typeface="Calibri"/>
              <a:cs typeface="Calibri"/>
              <a:sym typeface="Calibri"/>
            </a:endParaRPr>
          </a:p>
          <a:p>
            <a:pPr indent="0" lvl="0" marL="3657600" rtl="0" algn="l">
              <a:lnSpc>
                <a:spcPct val="115000"/>
              </a:lnSpc>
              <a:spcBef>
                <a:spcPts val="0"/>
              </a:spcBef>
              <a:spcAft>
                <a:spcPts val="0"/>
              </a:spcAft>
              <a:buNone/>
            </a:pPr>
            <a:r>
              <a:rPr i="1" lang="en-US" sz="2000">
                <a:solidFill>
                  <a:schemeClr val="dk1"/>
                </a:solidFill>
                <a:latin typeface="Calibri"/>
                <a:ea typeface="Calibri"/>
                <a:cs typeface="Calibri"/>
                <a:sym typeface="Calibri"/>
              </a:rPr>
              <a:t>• What was the spark for the main character?</a:t>
            </a:r>
            <a:endParaRPr i="1" sz="2000">
              <a:solidFill>
                <a:schemeClr val="dk1"/>
              </a:solidFill>
              <a:latin typeface="Calibri"/>
              <a:ea typeface="Calibri"/>
              <a:cs typeface="Calibri"/>
              <a:sym typeface="Calibri"/>
            </a:endParaRPr>
          </a:p>
          <a:p>
            <a:pPr indent="0" lvl="0" marL="3657600" rtl="0" algn="l">
              <a:lnSpc>
                <a:spcPct val="115000"/>
              </a:lnSpc>
              <a:spcBef>
                <a:spcPts val="0"/>
              </a:spcBef>
              <a:spcAft>
                <a:spcPts val="0"/>
              </a:spcAft>
              <a:buNone/>
            </a:pPr>
            <a:r>
              <a:rPr i="1" lang="en-US" sz="2000">
                <a:solidFill>
                  <a:schemeClr val="dk1"/>
                </a:solidFill>
                <a:latin typeface="Calibri"/>
                <a:ea typeface="Calibri"/>
                <a:cs typeface="Calibri"/>
                <a:sym typeface="Calibri"/>
              </a:rPr>
              <a:t>• What might they do to catch their spark?</a:t>
            </a:r>
            <a:br>
              <a:rPr i="1" lang="en-US" sz="2000">
                <a:solidFill>
                  <a:schemeClr val="dk1"/>
                </a:solidFill>
                <a:latin typeface="Calibri"/>
                <a:ea typeface="Calibri"/>
                <a:cs typeface="Calibri"/>
                <a:sym typeface="Calibri"/>
              </a:rPr>
            </a:br>
            <a:r>
              <a:rPr i="1" lang="en-US" sz="2000">
                <a:solidFill>
                  <a:schemeClr val="dk1"/>
                </a:solidFill>
                <a:latin typeface="Calibri"/>
                <a:ea typeface="Calibri"/>
                <a:cs typeface="Calibri"/>
                <a:sym typeface="Calibri"/>
              </a:rPr>
              <a:t>• Where did you notice someone getting caught in a thinking trap in the story?</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88" name="Google Shape;188;p30"/>
          <p:cNvSpPr txBox="1"/>
          <p:nvPr/>
        </p:nvSpPr>
        <p:spPr>
          <a:xfrm>
            <a:off x="210300" y="1365400"/>
            <a:ext cx="11771400" cy="1908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US" sz="2000">
                <a:solidFill>
                  <a:schemeClr val="dk1"/>
                </a:solidFill>
                <a:latin typeface="Calibri"/>
                <a:ea typeface="Calibri"/>
                <a:cs typeface="Calibri"/>
                <a:sym typeface="Calibri"/>
              </a:rPr>
              <a:t>Reflective Practice</a:t>
            </a:r>
            <a:endParaRPr b="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Can you think of a time when you caught a spark before it became a forest fire? What did you do to help yourself?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 How can we benefit from catching our sparks?</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How can we help others by catching our sparks?</a:t>
            </a:r>
            <a:endParaRPr i="1" sz="2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