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Libre Baskerville"/>
      <p:regular r:id="rId13"/>
      <p:bold r:id="rId14"/>
      <p:italic r:id="rId15"/>
    </p:embeddedFont>
    <p:embeddedFont>
      <p:font typeface="Helvetica Neue"/>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LibreBaskerville-regular.fntdata"/><Relationship Id="rId12" Type="http://schemas.openxmlformats.org/officeDocument/2006/relationships/slide" Target="slides/slide8.xml"/><Relationship Id="rId15" Type="http://schemas.openxmlformats.org/officeDocument/2006/relationships/font" Target="fonts/LibreBaskerville-italic.fntdata"/><Relationship Id="rId14" Type="http://schemas.openxmlformats.org/officeDocument/2006/relationships/font" Target="fonts/LibreBaskerville-bold.fntdata"/><Relationship Id="rId17" Type="http://schemas.openxmlformats.org/officeDocument/2006/relationships/font" Target="fonts/HelveticaNeue-bold.fntdata"/><Relationship Id="rId16" Type="http://schemas.openxmlformats.org/officeDocument/2006/relationships/font" Target="fonts/HelveticaNeue-regular.fntdata"/><Relationship Id="rId19" Type="http://schemas.openxmlformats.org/officeDocument/2006/relationships/font" Target="fonts/HelveticaNeue-boldItalic.fntdata"/><Relationship Id="rId18"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4fe5715a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4fe5715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fe5715ad_0_1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fe5715ad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fe5715ad_0_3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fe5715ad_0_3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44fe5715ad_0_4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244fe5715ad_0_4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244fe5715ad_0_6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244fe5715ad_0_6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59507cbe6e_0_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159507cbe6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Heedfulness, Mindfulness, Monitoring Awareness</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3 Learning Experience  3</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
        <p:nvSpPr>
          <p:cNvPr id="170" name="Google Shape;170;p27"/>
          <p:cNvSpPr txBox="1"/>
          <p:nvPr/>
        </p:nvSpPr>
        <p:spPr>
          <a:xfrm>
            <a:off x="1397000" y="1257300"/>
            <a:ext cx="7315200" cy="1416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US" sz="2000">
                <a:solidFill>
                  <a:schemeClr val="dk1"/>
                </a:solidFill>
                <a:latin typeface="Calibri"/>
                <a:ea typeface="Calibri"/>
                <a:cs typeface="Calibri"/>
                <a:sym typeface="Calibri"/>
              </a:rPr>
              <a:t>Partner Up </a:t>
            </a:r>
            <a:endParaRPr b="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i="1" lang="en-US" sz="2000">
                <a:solidFill>
                  <a:schemeClr val="dk1"/>
                </a:solidFill>
                <a:highlight>
                  <a:schemeClr val="lt1"/>
                </a:highlight>
                <a:latin typeface="Calibri"/>
                <a:ea typeface="Calibri"/>
                <a:cs typeface="Calibri"/>
                <a:sym typeface="Calibri"/>
              </a:rPr>
              <a:t>With a partner,choose something in the immediate environment and without naming it, describe it to your partner. Your partner will have one minute to guess what you are describing.</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a:t>
            </a:r>
            <a:endParaRPr/>
          </a:p>
        </p:txBody>
      </p:sp>
      <p:sp>
        <p:nvSpPr>
          <p:cNvPr id="176" name="Google Shape;176;p28"/>
          <p:cNvSpPr txBox="1"/>
          <p:nvPr/>
        </p:nvSpPr>
        <p:spPr>
          <a:xfrm>
            <a:off x="977900" y="798450"/>
            <a:ext cx="11366100" cy="4956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rPr b="1" lang="en-US" sz="2000">
                <a:solidFill>
                  <a:schemeClr val="dk1"/>
                </a:solidFill>
                <a:latin typeface="Calibri"/>
                <a:ea typeface="Calibri"/>
                <a:cs typeface="Calibri"/>
                <a:sym typeface="Calibri"/>
              </a:rPr>
              <a:t>What is Attention and What is it For?</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US" sz="2000">
                <a:solidFill>
                  <a:schemeClr val="dk1"/>
                </a:solidFill>
                <a:latin typeface="Calibri"/>
                <a:ea typeface="Calibri"/>
                <a:cs typeface="Calibri"/>
                <a:sym typeface="Calibri"/>
              </a:rPr>
              <a:t>In small groups ask students to take turns responding to each prompt. Students will not respond to each other's comments. Each person will answer the prompt or say pass and then move on to the next prompt.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do we mean when we say “pay attention”?</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Can another person make us “pay attention”?</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are some things on the outside that we pay attention to?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are things on the inside that we pay attention to?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do we use to help us pay attention and how do we do it?</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does it look and feel like when we are paying close attention?</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Why is it important to pay attention to things on the inside? What value does it add to our life?</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Why is it important to pay attention to things on the outside? What value does it add to our life?</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might it be like if we couldn’t/didn’t have ways to focus our attention? What could happen?</a:t>
            </a:r>
            <a:endParaRPr sz="2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2" name="Google Shape;182;p29"/>
          <p:cNvSpPr txBox="1"/>
          <p:nvPr/>
        </p:nvSpPr>
        <p:spPr>
          <a:xfrm>
            <a:off x="268950" y="682700"/>
            <a:ext cx="11781600" cy="6510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dk1"/>
                </a:solidFill>
                <a:latin typeface="Calibri"/>
                <a:ea typeface="Calibri"/>
                <a:cs typeface="Calibri"/>
                <a:sym typeface="Calibri"/>
              </a:rPr>
              <a:t>Story Time! </a:t>
            </a:r>
            <a:endParaRPr sz="2000">
              <a:solidFill>
                <a:schemeClr val="dk1"/>
              </a:solidFill>
              <a:latin typeface="Calibri"/>
              <a:ea typeface="Calibri"/>
              <a:cs typeface="Calibri"/>
              <a:sym typeface="Calibri"/>
            </a:endParaRPr>
          </a:p>
          <a:p>
            <a:pPr indent="0" lvl="0" marL="0" rtl="0" algn="l">
              <a:spcBef>
                <a:spcPts val="0"/>
              </a:spcBef>
              <a:spcAft>
                <a:spcPts val="0"/>
              </a:spcAft>
              <a:buNone/>
            </a:pPr>
            <a:r>
              <a:rPr i="1" lang="en-US" sz="2000">
                <a:solidFill>
                  <a:schemeClr val="dk1"/>
                </a:solidFill>
                <a:latin typeface="Calibri"/>
                <a:ea typeface="Calibri"/>
                <a:cs typeface="Calibri"/>
                <a:sym typeface="Calibri"/>
              </a:rPr>
              <a:t>In ancient times a King noticed that their lamp was almost empty of oil. This oil was needed to maintain the candle wick through the night. On this particular night the King needed the light to study important documents. The King collected the vessel required to hold the exact amount of oil needed to keep the candle burning through the night. The King called an attendant and asked them to bring them the required cup filled to the top with oil. The King told the attendant that not one drop off oil could be spilt from the top of the cup. He then told the attendant that if one drop did spill serious harm would befall him and his family.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rPr i="1" lang="en-US" sz="2000">
                <a:solidFill>
                  <a:schemeClr val="dk1"/>
                </a:solidFill>
                <a:latin typeface="Calibri"/>
                <a:ea typeface="Calibri"/>
                <a:cs typeface="Calibri"/>
                <a:sym typeface="Calibri"/>
              </a:rPr>
              <a:t>The attendant gathered their courage and understood the task before them. They very careful filled the cup to the top and began walking to the lamp in order to fill the reservoir needed to light the candle through the night. The attendant was very aware that if they made a mistake harm would befall them and their family. The attendant was </a:t>
            </a:r>
            <a:r>
              <a:rPr b="1" i="1" lang="en-US" sz="2000">
                <a:solidFill>
                  <a:schemeClr val="dk1"/>
                </a:solidFill>
                <a:latin typeface="Calibri"/>
                <a:ea typeface="Calibri"/>
                <a:cs typeface="Calibri"/>
                <a:sym typeface="Calibri"/>
              </a:rPr>
              <a:t>Heedful</a:t>
            </a:r>
            <a:r>
              <a:rPr i="1" lang="en-US" sz="2000">
                <a:solidFill>
                  <a:schemeClr val="dk1"/>
                </a:solidFill>
                <a:latin typeface="Calibri"/>
                <a:ea typeface="Calibri"/>
                <a:cs typeface="Calibri"/>
                <a:sym typeface="Calibri"/>
              </a:rPr>
              <a:t> of not spilling a single drop as they knew it would be harmful. As the attendant walked down the hall with the cup of oil filled to the top they maintained complete and total </a:t>
            </a:r>
            <a:r>
              <a:rPr b="1" i="1" lang="en-US" sz="2000">
                <a:solidFill>
                  <a:schemeClr val="dk1"/>
                </a:solidFill>
                <a:latin typeface="Calibri"/>
                <a:ea typeface="Calibri"/>
                <a:cs typeface="Calibri"/>
                <a:sym typeface="Calibri"/>
              </a:rPr>
              <a:t>Mindfulness </a:t>
            </a:r>
            <a:r>
              <a:rPr i="1" lang="en-US" sz="2000">
                <a:solidFill>
                  <a:schemeClr val="dk1"/>
                </a:solidFill>
                <a:latin typeface="Calibri"/>
                <a:ea typeface="Calibri"/>
                <a:cs typeface="Calibri"/>
                <a:sym typeface="Calibri"/>
              </a:rPr>
              <a:t>of the cup of oil to ensure that they did not bump it or change their movement in any way that might cause a drop of oil to spill. As they were walking they noticed different things in the hallway and immediately utilized </a:t>
            </a:r>
            <a:r>
              <a:rPr b="1" i="1" lang="en-US" sz="2000">
                <a:solidFill>
                  <a:schemeClr val="dk1"/>
                </a:solidFill>
                <a:latin typeface="Calibri"/>
                <a:ea typeface="Calibri"/>
                <a:cs typeface="Calibri"/>
                <a:sym typeface="Calibri"/>
              </a:rPr>
              <a:t>Monitoring Awareness</a:t>
            </a:r>
            <a:r>
              <a:rPr i="1" lang="en-US" sz="2000">
                <a:solidFill>
                  <a:schemeClr val="dk1"/>
                </a:solidFill>
                <a:latin typeface="Calibri"/>
                <a:ea typeface="Calibri"/>
                <a:cs typeface="Calibri"/>
                <a:sym typeface="Calibri"/>
              </a:rPr>
              <a:t> to bring their attention back to the object of the cup filled to the top with oil.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sz="2000">
              <a:solidFill>
                <a:schemeClr val="dk1"/>
              </a:solidFill>
              <a:latin typeface="Calibri"/>
              <a:ea typeface="Calibri"/>
              <a:cs typeface="Calibri"/>
              <a:sym typeface="Calibri"/>
            </a:endParaRPr>
          </a:p>
          <a:p>
            <a:pPr indent="0" lvl="0" marL="0" rtl="0" algn="l">
              <a:spcBef>
                <a:spcPts val="0"/>
              </a:spcBef>
              <a:spcAft>
                <a:spcPts val="0"/>
              </a:spcAft>
              <a:buNone/>
            </a:pPr>
            <a:r>
              <a:t/>
            </a:r>
            <a:endParaRPr b="1" sz="11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Continuation </a:t>
            </a:r>
            <a:endParaRPr/>
          </a:p>
        </p:txBody>
      </p:sp>
      <p:sp>
        <p:nvSpPr>
          <p:cNvPr id="188" name="Google Shape;188;p30"/>
          <p:cNvSpPr txBox="1"/>
          <p:nvPr/>
        </p:nvSpPr>
        <p:spPr>
          <a:xfrm>
            <a:off x="317100" y="899925"/>
            <a:ext cx="11874900" cy="326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i="1" lang="en-US" sz="2000">
                <a:solidFill>
                  <a:schemeClr val="dk1"/>
                </a:solidFill>
                <a:latin typeface="Calibri"/>
                <a:ea typeface="Calibri"/>
                <a:cs typeface="Calibri"/>
                <a:sym typeface="Calibri"/>
              </a:rPr>
              <a:t>Heedfulness </a:t>
            </a:r>
            <a:r>
              <a:rPr i="1" lang="en-US" sz="2000">
                <a:solidFill>
                  <a:schemeClr val="dk1"/>
                </a:solidFill>
                <a:latin typeface="Calibri"/>
                <a:ea typeface="Calibri"/>
                <a:cs typeface="Calibri"/>
                <a:sym typeface="Calibri"/>
              </a:rPr>
              <a:t>being cautious and careful with regard to things that could cause problems for oneself or others. If we do not maintain heedfulness we might not have a reason to be mindful or have monitoring awareness in experiences such as riding a bike or driving a car. If we lack heedfulness we can easily cause harm to ourselves and others.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rPr b="1" i="1" lang="en-US" sz="2000">
                <a:solidFill>
                  <a:schemeClr val="dk1"/>
                </a:solidFill>
                <a:latin typeface="Calibri"/>
                <a:ea typeface="Calibri"/>
                <a:cs typeface="Calibri"/>
                <a:sym typeface="Calibri"/>
              </a:rPr>
              <a:t>Mindfulness</a:t>
            </a:r>
            <a:r>
              <a:rPr i="1" lang="en-US" sz="2000">
                <a:solidFill>
                  <a:schemeClr val="dk1"/>
                </a:solidFill>
                <a:latin typeface="Calibri"/>
                <a:ea typeface="Calibri"/>
                <a:cs typeface="Calibri"/>
                <a:sym typeface="Calibri"/>
              </a:rPr>
              <a:t> in SEE Learning consists of retaining something in our mind and not forgetting it. It also means not getting distracted or losing sight of it.’ We can cultivate mindfulness through attention training.</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rPr b="1" i="1" lang="en-US" sz="2000">
                <a:solidFill>
                  <a:schemeClr val="dk1"/>
                </a:solidFill>
                <a:latin typeface="Calibri"/>
                <a:ea typeface="Calibri"/>
                <a:cs typeface="Calibri"/>
                <a:sym typeface="Calibri"/>
              </a:rPr>
              <a:t>Monitoring Awareness </a:t>
            </a:r>
            <a:r>
              <a:rPr i="1" lang="en-US" sz="2000">
                <a:solidFill>
                  <a:schemeClr val="dk1"/>
                </a:solidFill>
                <a:latin typeface="Calibri"/>
                <a:ea typeface="Calibri"/>
                <a:cs typeface="Calibri"/>
                <a:sym typeface="Calibri"/>
              </a:rPr>
              <a:t>refers to having a nuanced, first-person insights as to when the mind wanders from the object of focus or attention. </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Continuation </a:t>
            </a:r>
            <a:endParaRPr/>
          </a:p>
        </p:txBody>
      </p:sp>
      <p:sp>
        <p:nvSpPr>
          <p:cNvPr id="194" name="Google Shape;194;p31"/>
          <p:cNvSpPr txBox="1"/>
          <p:nvPr/>
        </p:nvSpPr>
        <p:spPr>
          <a:xfrm>
            <a:off x="165500" y="1137825"/>
            <a:ext cx="11719500" cy="295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Pass the Cup</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Form a Circle</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Fill up a cup of water almost to the brim</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Pass the cup around the circle, trying not to spill any of the water. </a:t>
            </a:r>
            <a:endParaRPr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As the cup goes around the circle, try to keep your mind on the cup and see if you can notice how your body and mind reacts as it gets closer to you. Notice what you feel on the inside as you watch the cup move around the circle. If there are any thoughts or feelings in your mind, notice those too.</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b="1" lang="en-US" sz="2000">
                <a:solidFill>
                  <a:schemeClr val="dk1"/>
                </a:solidFill>
                <a:latin typeface="Calibri"/>
                <a:ea typeface="Calibri"/>
                <a:cs typeface="Calibri"/>
                <a:sym typeface="Calibri"/>
              </a:rPr>
              <a:t>Challenge/Extension </a:t>
            </a:r>
            <a:r>
              <a:rPr lang="en-US" sz="2000">
                <a:solidFill>
                  <a:schemeClr val="dk1"/>
                </a:solidFill>
                <a:latin typeface="Calibri"/>
                <a:ea typeface="Calibri"/>
                <a:cs typeface="Calibri"/>
                <a:sym typeface="Calibri"/>
              </a:rPr>
              <a:t>As an option, you can try this activity with two cups going in opposite directions at the same time.</a:t>
            </a:r>
            <a:endParaRPr b="1" sz="20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2"/>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a:t>
            </a:r>
            <a:endParaRPr/>
          </a:p>
        </p:txBody>
      </p:sp>
      <p:sp>
        <p:nvSpPr>
          <p:cNvPr id="200" name="Google Shape;200;p32"/>
          <p:cNvSpPr txBox="1"/>
          <p:nvPr/>
        </p:nvSpPr>
        <p:spPr>
          <a:xfrm>
            <a:off x="189600" y="835050"/>
            <a:ext cx="11812800" cy="3140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Debrief</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rPr lang="en-US" sz="2000">
                <a:solidFill>
                  <a:schemeClr val="dk1"/>
                </a:solidFill>
                <a:latin typeface="Calibri"/>
                <a:ea typeface="Calibri"/>
                <a:cs typeface="Calibri"/>
                <a:sym typeface="Calibri"/>
              </a:rPr>
              <a:t>1. In pairs or as a whole group discuss the following: </a:t>
            </a:r>
            <a:endParaRPr sz="2000">
              <a:solidFill>
                <a:schemeClr val="dk1"/>
              </a:solidFill>
              <a:latin typeface="Calibri"/>
              <a:ea typeface="Calibri"/>
              <a:cs typeface="Calibri"/>
              <a:sym typeface="Calibri"/>
            </a:endParaRPr>
          </a:p>
          <a:p>
            <a:pPr indent="0" lvl="0" marL="0" rtl="0" algn="l">
              <a:spcBef>
                <a:spcPts val="0"/>
              </a:spcBef>
              <a:spcAft>
                <a:spcPts val="0"/>
              </a:spcAft>
              <a:buNone/>
            </a:pPr>
            <a:r>
              <a:rPr i="1" lang="en-US" sz="2000">
                <a:solidFill>
                  <a:schemeClr val="dk1"/>
                </a:solidFill>
                <a:latin typeface="Calibri"/>
                <a:ea typeface="Calibri"/>
                <a:cs typeface="Calibri"/>
                <a:sym typeface="Calibri"/>
              </a:rPr>
              <a:t>During this activity, how were we practicing mindfulness? Heedfulness? Awareness? </a:t>
            </a:r>
            <a:r>
              <a:rPr lang="en-US" sz="2000">
                <a:solidFill>
                  <a:schemeClr val="dk1"/>
                </a:solidFill>
                <a:latin typeface="Calibri"/>
                <a:ea typeface="Calibri"/>
                <a:cs typeface="Calibri"/>
                <a:sym typeface="Calibri"/>
              </a:rPr>
              <a:t>Give students a moment to write down ideas and then invite them to share their ideas. </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i="1" lang="en-US" sz="2000">
                <a:solidFill>
                  <a:schemeClr val="dk1"/>
                </a:solidFill>
                <a:latin typeface="Calibri"/>
                <a:ea typeface="Calibri"/>
                <a:cs typeface="Calibri"/>
                <a:sym typeface="Calibri"/>
              </a:rPr>
              <a:t>Final Statements </a:t>
            </a:r>
            <a:endParaRPr b="1"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By keeping our attention on the cup and on our inner state we are practicing </a:t>
            </a:r>
            <a:r>
              <a:rPr b="1" i="1" lang="en-US" sz="2000">
                <a:solidFill>
                  <a:schemeClr val="dk1"/>
                </a:solidFill>
                <a:latin typeface="Calibri"/>
                <a:ea typeface="Calibri"/>
                <a:cs typeface="Calibri"/>
                <a:sym typeface="Calibri"/>
              </a:rPr>
              <a:t>mindfulness.</a:t>
            </a:r>
            <a:r>
              <a:rPr i="1" lang="en-US" sz="2000">
                <a:solidFill>
                  <a:schemeClr val="dk1"/>
                </a:solidFill>
                <a:latin typeface="Calibri"/>
                <a:ea typeface="Calibri"/>
                <a:cs typeface="Calibri"/>
                <a:sym typeface="Calibri"/>
              </a:rPr>
              <a:t> Noticing what’s going on inside us (our bodies reactions, thoughts, feelings, sensations) is </a:t>
            </a:r>
            <a:r>
              <a:rPr b="1" i="1" lang="en-US" sz="2000">
                <a:solidFill>
                  <a:schemeClr val="dk1"/>
                </a:solidFill>
                <a:latin typeface="Calibri"/>
                <a:ea typeface="Calibri"/>
                <a:cs typeface="Calibri"/>
                <a:sym typeface="Calibri"/>
              </a:rPr>
              <a:t>awareness</a:t>
            </a:r>
            <a:r>
              <a:rPr i="1" lang="en-US" sz="2000">
                <a:solidFill>
                  <a:schemeClr val="dk1"/>
                </a:solidFill>
                <a:latin typeface="Calibri"/>
                <a:ea typeface="Calibri"/>
                <a:cs typeface="Calibri"/>
                <a:sym typeface="Calibri"/>
              </a:rPr>
              <a:t>. By being careful not to spill, we’re practicing </a:t>
            </a:r>
            <a:r>
              <a:rPr b="1" i="1" lang="en-US" sz="2000">
                <a:solidFill>
                  <a:schemeClr val="dk1"/>
                </a:solidFill>
                <a:latin typeface="Calibri"/>
                <a:ea typeface="Calibri"/>
                <a:cs typeface="Calibri"/>
                <a:sym typeface="Calibri"/>
              </a:rPr>
              <a:t>heedfulness.</a:t>
            </a:r>
            <a:r>
              <a:rPr i="1" lang="en-US" sz="2000">
                <a:solidFill>
                  <a:schemeClr val="dk1"/>
                </a:solidFill>
                <a:latin typeface="Calibri"/>
                <a:ea typeface="Calibri"/>
                <a:cs typeface="Calibri"/>
                <a:sym typeface="Calibri"/>
              </a:rPr>
              <a:t> </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3"/>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a:t>
            </a:r>
            <a:endParaRPr/>
          </a:p>
        </p:txBody>
      </p:sp>
      <p:sp>
        <p:nvSpPr>
          <p:cNvPr id="206" name="Google Shape;206;p33"/>
          <p:cNvSpPr txBox="1"/>
          <p:nvPr/>
        </p:nvSpPr>
        <p:spPr>
          <a:xfrm>
            <a:off x="2438400" y="1282700"/>
            <a:ext cx="7315200" cy="2862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latin typeface="Calibri"/>
                <a:ea typeface="Calibri"/>
                <a:cs typeface="Calibri"/>
                <a:sym typeface="Calibri"/>
              </a:rPr>
              <a:t>Choose one or more prompts to write and/or share about.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When and how can you apply heedfulness to your own life?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How can we use the skills of heedfulness and awareness to improve our wellbeing?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How do you think this concept of heedfulness is related to the skill of attention?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How would being heedful connect to developing the ‘muscle’ of attention?</a:t>
            </a:r>
            <a:endParaRPr sz="2000">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