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Lst>
  <p:sldSz cy="6858000" cx="12192000"/>
  <p:notesSz cx="6858000" cy="9144000"/>
  <p:embeddedFontLst>
    <p:embeddedFont>
      <p:font typeface="Libre Baskerville"/>
      <p:regular r:id="rId10"/>
      <p:bold r:id="rId11"/>
      <p:italic r:id="rId12"/>
    </p:embeddedFont>
    <p:embeddedFont>
      <p:font typeface="Helvetica Neue"/>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bold.fntdata"/><Relationship Id="rId10" Type="http://schemas.openxmlformats.org/officeDocument/2006/relationships/font" Target="fonts/LibreBaskerville-regular.fntdata"/><Relationship Id="rId13" Type="http://schemas.openxmlformats.org/officeDocument/2006/relationships/font" Target="fonts/HelveticaNeue-regular.fntdata"/><Relationship Id="rId12" Type="http://schemas.openxmlformats.org/officeDocument/2006/relationships/font" Target="fonts/LibreBaskerville-italic.fntdata"/><Relationship Id="rId15" Type="http://schemas.openxmlformats.org/officeDocument/2006/relationships/font" Target="fonts/HelveticaNeue-italic.fntdata"/><Relationship Id="rId14" Type="http://schemas.openxmlformats.org/officeDocument/2006/relationships/font" Target="fonts/HelveticaNeue-bold.fntdata"/><Relationship Id="rId16" Type="http://schemas.openxmlformats.org/officeDocument/2006/relationships/font" Target="fonts/HelveticaNeue-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59507cbe6e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159507cbe6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244f4a2ecbf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244f4a2ecb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244f4a2ecbf_0_15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244f4a2ecbf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244f4a2ecbf_0_3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244f4a2ecbf_0_3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Exploring Attention </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3 Learning Experience  2</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sz="3000"/>
              <a:t>Check-In </a:t>
            </a:r>
            <a:endParaRPr sz="3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a:t>
            </a:r>
            <a:r>
              <a:rPr lang="en-US"/>
              <a:t> </a:t>
            </a:r>
            <a:endParaRPr/>
          </a:p>
        </p:txBody>
      </p:sp>
      <p:sp>
        <p:nvSpPr>
          <p:cNvPr id="175" name="Google Shape;175;p28"/>
          <p:cNvSpPr txBox="1"/>
          <p:nvPr/>
        </p:nvSpPr>
        <p:spPr>
          <a:xfrm>
            <a:off x="51725" y="693050"/>
            <a:ext cx="11926500" cy="4386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US" sz="2000">
                <a:solidFill>
                  <a:schemeClr val="dk1"/>
                </a:solidFill>
                <a:latin typeface="Calibri"/>
                <a:ea typeface="Calibri"/>
                <a:cs typeface="Calibri"/>
                <a:sym typeface="Calibri"/>
              </a:rPr>
              <a:t>Exploring Attention </a:t>
            </a:r>
            <a:endParaRPr b="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Read the paragraphs below.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Create a word map with “benefits of attention training” in the middle. </a:t>
            </a:r>
            <a:endParaRPr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Benefits of attention training include</a:t>
            </a:r>
            <a:r>
              <a:rPr b="1" i="1" lang="en-US" sz="2000">
                <a:solidFill>
                  <a:schemeClr val="dk1"/>
                </a:solidFill>
                <a:latin typeface="Calibri"/>
                <a:ea typeface="Calibri"/>
                <a:cs typeface="Calibri"/>
                <a:sym typeface="Calibri"/>
              </a:rPr>
              <a:t> </a:t>
            </a:r>
            <a:r>
              <a:rPr i="1" lang="en-US" sz="2000">
                <a:solidFill>
                  <a:schemeClr val="dk1"/>
                </a:solidFill>
                <a:latin typeface="Calibri"/>
                <a:ea typeface="Calibri"/>
                <a:cs typeface="Calibri"/>
                <a:sym typeface="Calibri"/>
              </a:rPr>
              <a:t>enhanced concentration, learning, and retention of information, as well as strengthening one’s ability to control our impulses by calming our body and mind. Attention training also supports the cultivation of compassion for self and others, body literacy (gaining awareness of and language for describing bodily sensations)  and emotional awareness (recognizing and understanding emotions in self and others). The skill of attention is cultivated not through force of will, but rather by repeatedly and gently cultivating opportunities for practice, and by learning to notice what happens to the mind and body when one is able to pay attention with calmness and clarity.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Can anyone help explain one of the benefits listed?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Reflective Question:</a:t>
            </a:r>
            <a:r>
              <a:rPr i="1" lang="en-US" sz="2000">
                <a:solidFill>
                  <a:schemeClr val="dk1"/>
                </a:solidFill>
                <a:latin typeface="Calibri"/>
                <a:ea typeface="Calibri"/>
                <a:cs typeface="Calibri"/>
                <a:sym typeface="Calibri"/>
              </a:rPr>
              <a:t> Consider and write down 3 benefits you might want to cultivate? </a:t>
            </a:r>
            <a:endParaRPr sz="20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1" name="Google Shape;181;p29"/>
          <p:cNvSpPr txBox="1"/>
          <p:nvPr/>
        </p:nvSpPr>
        <p:spPr>
          <a:xfrm>
            <a:off x="287850" y="886775"/>
            <a:ext cx="11616300" cy="410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I Notice, I Wonder</a:t>
            </a:r>
            <a:endParaRPr b="1" sz="2000">
              <a:solidFill>
                <a:schemeClr val="dk1"/>
              </a:solidFill>
              <a:latin typeface="Calibri"/>
              <a:ea typeface="Calibri"/>
              <a:cs typeface="Calibri"/>
              <a:sym typeface="Calibri"/>
            </a:endParaRPr>
          </a:p>
          <a:p>
            <a:pPr indent="0" lvl="0" marL="0" rtl="0" algn="l">
              <a:spcBef>
                <a:spcPts val="0"/>
              </a:spcBef>
              <a:spcAft>
                <a:spcPts val="0"/>
              </a:spcAft>
              <a:buNone/>
            </a:pPr>
            <a:r>
              <a:rPr i="1" lang="en-US" sz="2000">
                <a:solidFill>
                  <a:schemeClr val="dk1"/>
                </a:solidFill>
                <a:latin typeface="Calibri"/>
                <a:ea typeface="Calibri"/>
                <a:cs typeface="Calibri"/>
                <a:sym typeface="Calibri"/>
              </a:rPr>
              <a:t>Today we will continue to practice the concept of non-judgmental attention as a skill. We will be keeping our attention on our chosen object in order to strengthen our attention. We will study the object carefully as if encountering it for the first time and then say something we notice or wonder about it. Each of us will have a chance to describe the object. The challenge is to not repeat anything someone else has already said.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2743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Form one circle as a whole group or break up into smaller groups with a few circles. </a:t>
            </a:r>
            <a:endParaRPr sz="2000">
              <a:solidFill>
                <a:schemeClr val="dk1"/>
              </a:solidFill>
              <a:latin typeface="Calibri"/>
              <a:ea typeface="Calibri"/>
              <a:cs typeface="Calibri"/>
              <a:sym typeface="Calibri"/>
            </a:endParaRPr>
          </a:p>
          <a:p>
            <a:pPr indent="-355600" lvl="0" marL="2743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Pass around one object at a time, giving each student a chance to hold and observe the object and then describe it by noticing and wondering about it without naming it. (I notice______,I wonder_____). Repeat this process with a few different interesting and varying objects (something from nature, something human made, photos, artwork, etc….)</a:t>
            </a:r>
            <a:endParaRPr sz="20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87" name="Google Shape;187;p30"/>
          <p:cNvSpPr txBox="1"/>
          <p:nvPr/>
        </p:nvSpPr>
        <p:spPr>
          <a:xfrm>
            <a:off x="174150" y="962000"/>
            <a:ext cx="11843700" cy="5448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US" sz="2000">
                <a:solidFill>
                  <a:schemeClr val="dk1"/>
                </a:solidFill>
                <a:latin typeface="Calibri"/>
                <a:ea typeface="Calibri"/>
                <a:cs typeface="Calibri"/>
                <a:sym typeface="Calibri"/>
              </a:rPr>
              <a:t>In the a small or whole group choose from the following debrief prompts to generate a discussion:</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Who heard someone else say something that you were thinking too?</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What did someone say that you hadn’t yet noticed or wondered about?</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Who can add one more thing they notice? Or wonder? How long do you think we could keep finding new observations or wonderings, and why?</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We didn’t have any wrong answers. Why do you think that is? [We’re describing our own experiences, not opinions or judgments.]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Who got distracted at some point? Who lost attention for a moment? How were you able to bring your attention back to the group and the object?</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What sensations did you notice feeling during this activity? Where did you feel sensations in your body?</a:t>
            </a:r>
            <a:endParaRPr b="1" sz="2000">
              <a:solidFill>
                <a:schemeClr val="dk1"/>
              </a:solidFill>
              <a:latin typeface="Calibri"/>
              <a:ea typeface="Calibri"/>
              <a:cs typeface="Calibri"/>
              <a:sym typeface="Calibri"/>
            </a:endParaRPr>
          </a:p>
          <a:p>
            <a:pPr indent="0" lvl="0" marL="3200400" rtl="0" algn="l">
              <a:lnSpc>
                <a:spcPct val="115000"/>
              </a:lnSpc>
              <a:spcBef>
                <a:spcPts val="0"/>
              </a:spcBef>
              <a:spcAft>
                <a:spcPts val="0"/>
              </a:spcAft>
              <a:buNone/>
            </a:pPr>
            <a:r>
              <a:rPr b="1" lang="en-US" sz="2000">
                <a:solidFill>
                  <a:schemeClr val="dk1"/>
                </a:solidFill>
                <a:latin typeface="Calibri"/>
                <a:ea typeface="Calibri"/>
                <a:cs typeface="Calibri"/>
                <a:sym typeface="Calibri"/>
              </a:rPr>
              <a:t>Guided Language</a:t>
            </a:r>
            <a:endParaRPr b="1" sz="2000">
              <a:solidFill>
                <a:schemeClr val="dk1"/>
              </a:solidFill>
              <a:latin typeface="Calibri"/>
              <a:ea typeface="Calibri"/>
              <a:cs typeface="Calibri"/>
              <a:sym typeface="Calibri"/>
            </a:endParaRPr>
          </a:p>
          <a:p>
            <a:pPr indent="0" lvl="0" marL="3200400" rtl="0" algn="l">
              <a:lnSpc>
                <a:spcPct val="115000"/>
              </a:lnSpc>
              <a:spcBef>
                <a:spcPts val="0"/>
              </a:spcBef>
              <a:spcAft>
                <a:spcPts val="0"/>
              </a:spcAft>
              <a:buNone/>
            </a:pPr>
            <a:r>
              <a:rPr i="1" lang="en-US" sz="2000">
                <a:solidFill>
                  <a:schemeClr val="dk1"/>
                </a:solidFill>
                <a:latin typeface="Calibri"/>
                <a:ea typeface="Calibri"/>
                <a:cs typeface="Calibri"/>
                <a:sym typeface="Calibri"/>
              </a:rPr>
              <a:t>When we pay close attention to something we keep noticing new things about it. Everyone has their own perspective. We notice different things about the same object. When we look closely and carefully observe before making a judgment, it’s easier to see that there are no “right” answers, just different experiences.</a:t>
            </a:r>
            <a:endParaRPr sz="2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