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 id="261" r:id="rId10"/>
  </p:sldIdLst>
  <p:sldSz cy="6858000" cx="12192000"/>
  <p:notesSz cx="6858000" cy="9144000"/>
  <p:embeddedFontLst>
    <p:embeddedFont>
      <p:font typeface="Libre Baskerville"/>
      <p:regular r:id="rId11"/>
      <p:bold r:id="rId12"/>
      <p:italic r:id="rId13"/>
    </p:embeddedFont>
    <p:embeddedFont>
      <p:font typeface="Helvetica Neue"/>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font" Target="fonts/LibreBaskerville-regular.fntdata"/><Relationship Id="rId10" Type="http://schemas.openxmlformats.org/officeDocument/2006/relationships/slide" Target="slides/slide6.xml"/><Relationship Id="rId13" Type="http://schemas.openxmlformats.org/officeDocument/2006/relationships/font" Target="fonts/LibreBaskerville-italic.fntdata"/><Relationship Id="rId12" Type="http://schemas.openxmlformats.org/officeDocument/2006/relationships/font" Target="fonts/LibreBaskerville-bold.fntdata"/><Relationship Id="rId15" Type="http://schemas.openxmlformats.org/officeDocument/2006/relationships/font" Target="fonts/HelveticaNeue-bold.fntdata"/><Relationship Id="rId14" Type="http://schemas.openxmlformats.org/officeDocument/2006/relationships/font" Target="fonts/HelveticaNeue-regular.fntdata"/><Relationship Id="rId17" Type="http://schemas.openxmlformats.org/officeDocument/2006/relationships/font" Target="fonts/HelveticaNeue-boldItalic.fntdata"/><Relationship Id="rId16" Type="http://schemas.openxmlformats.org/officeDocument/2006/relationships/font" Target="fonts/HelveticaNeue-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44f0edfd1b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44f0edfd1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244f0edfd1b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244f0edfd1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44f0edfd1b_0_16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244f0edfd1b_0_1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244f0edfd1b_0_3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244f0edfd1b_0_3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244f0edfd1b_0_47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244f0edfd1b_0_4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5.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3.xml"/><Relationship Id="rId3" Type="http://schemas.openxmlformats.org/officeDocument/2006/relationships/hyperlink" Target="https://docs.google.com/document/d/1q8GJS1gXdH4SPOHdfxiNeM0Ux-Qjqfl0vwL9QJwA_2g/edi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Exploring the Mind </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7501175" y="3509938"/>
            <a:ext cx="372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Chapter 3 Learning Experience  1</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Check-In </a:t>
            </a:r>
            <a:endParaRPr/>
          </a:p>
        </p:txBody>
      </p:sp>
      <p:sp>
        <p:nvSpPr>
          <p:cNvPr id="170" name="Google Shape;170;p27"/>
          <p:cNvSpPr txBox="1"/>
          <p:nvPr/>
        </p:nvSpPr>
        <p:spPr>
          <a:xfrm>
            <a:off x="1241250" y="1479175"/>
            <a:ext cx="10188900" cy="1723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b="1" i="1" sz="2000">
              <a:solidFill>
                <a:schemeClr val="dk1"/>
              </a:solidFill>
              <a:latin typeface="Georgia"/>
              <a:ea typeface="Georgia"/>
              <a:cs typeface="Georgia"/>
              <a:sym typeface="Georgia"/>
            </a:endParaRPr>
          </a:p>
          <a:p>
            <a:pPr indent="-355600" lvl="0" marL="457200" rtl="0" algn="l">
              <a:spcBef>
                <a:spcPts val="0"/>
              </a:spcBef>
              <a:spcAft>
                <a:spcPts val="0"/>
              </a:spcAft>
              <a:buClr>
                <a:schemeClr val="dk1"/>
              </a:buClr>
              <a:buSzPts val="2000"/>
              <a:buFont typeface="Georgia"/>
              <a:buAutoNum type="arabicPeriod"/>
            </a:pPr>
            <a:r>
              <a:rPr i="1" lang="en-US" sz="2000">
                <a:solidFill>
                  <a:schemeClr val="dk1"/>
                </a:solidFill>
                <a:latin typeface="Georgia"/>
                <a:ea typeface="Georgia"/>
                <a:cs typeface="Georgia"/>
                <a:sym typeface="Georgia"/>
              </a:rPr>
              <a:t>Let’s settle ourselves and be refreshed and ready for learning. </a:t>
            </a:r>
            <a:endParaRPr i="1" sz="2000">
              <a:solidFill>
                <a:schemeClr val="dk1"/>
              </a:solidFill>
              <a:latin typeface="Georgia"/>
              <a:ea typeface="Georgia"/>
              <a:cs typeface="Georgia"/>
              <a:sym typeface="Georgia"/>
            </a:endParaRPr>
          </a:p>
          <a:p>
            <a:pPr indent="-355600" lvl="0" marL="457200" rtl="0" algn="l">
              <a:spcBef>
                <a:spcPts val="0"/>
              </a:spcBef>
              <a:spcAft>
                <a:spcPts val="0"/>
              </a:spcAft>
              <a:buClr>
                <a:schemeClr val="dk1"/>
              </a:buClr>
              <a:buSzPts val="2000"/>
              <a:buFont typeface="Georgia"/>
              <a:buAutoNum type="arabicPeriod"/>
            </a:pPr>
            <a:r>
              <a:rPr i="1" lang="en-US" sz="2000">
                <a:solidFill>
                  <a:schemeClr val="dk1"/>
                </a:solidFill>
                <a:latin typeface="Georgia"/>
                <a:ea typeface="Georgia"/>
                <a:cs typeface="Georgia"/>
                <a:sym typeface="Georgia"/>
              </a:rPr>
              <a:t>Sit comfortably and either close your eyes or find a place to rest your gaze. </a:t>
            </a:r>
            <a:endParaRPr i="1" sz="2000">
              <a:solidFill>
                <a:schemeClr val="dk1"/>
              </a:solidFill>
              <a:latin typeface="Georgia"/>
              <a:ea typeface="Georgia"/>
              <a:cs typeface="Georgia"/>
              <a:sym typeface="Georgia"/>
            </a:endParaRPr>
          </a:p>
          <a:p>
            <a:pPr indent="-355600" lvl="0" marL="457200" rtl="0" algn="l">
              <a:spcBef>
                <a:spcPts val="0"/>
              </a:spcBef>
              <a:spcAft>
                <a:spcPts val="0"/>
              </a:spcAft>
              <a:buClr>
                <a:schemeClr val="dk1"/>
              </a:buClr>
              <a:buSzPts val="2000"/>
              <a:buFont typeface="Georgia"/>
              <a:buAutoNum type="arabicPeriod"/>
            </a:pPr>
            <a:r>
              <a:rPr i="1" lang="en-US" sz="2000">
                <a:solidFill>
                  <a:schemeClr val="dk1"/>
                </a:solidFill>
                <a:latin typeface="Georgia"/>
                <a:ea typeface="Georgia"/>
                <a:cs typeface="Georgia"/>
                <a:sym typeface="Georgia"/>
              </a:rPr>
              <a:t>You can choose to focus on a resource or do grounding a notice where your body is meeting the chair, floor, wall or object/surface of your choice.</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8"/>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Presentation/Discussion</a:t>
            </a:r>
            <a:endParaRPr/>
          </a:p>
        </p:txBody>
      </p:sp>
      <p:sp>
        <p:nvSpPr>
          <p:cNvPr id="176" name="Google Shape;176;p28"/>
          <p:cNvSpPr txBox="1"/>
          <p:nvPr/>
        </p:nvSpPr>
        <p:spPr>
          <a:xfrm>
            <a:off x="231000" y="855750"/>
            <a:ext cx="11730000" cy="4202100"/>
          </a:xfrm>
          <a:prstGeom prst="rect">
            <a:avLst/>
          </a:prstGeom>
          <a:noFill/>
          <a:ln>
            <a:noFill/>
          </a:ln>
        </p:spPr>
        <p:txBody>
          <a:bodyPr anchorCtr="0" anchor="t" bIns="91425" lIns="91425" spcFirstLastPara="1" rIns="91425" wrap="square" tIns="91425">
            <a:spAutoFit/>
          </a:bodyPr>
          <a:lstStyle/>
          <a:p>
            <a:pPr indent="-355600" lvl="0" marL="457200" rtl="0" algn="l">
              <a:lnSpc>
                <a:spcPct val="115000"/>
              </a:lnSpc>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The </a:t>
            </a:r>
            <a:r>
              <a:rPr b="1" i="1" lang="en-US" sz="2000">
                <a:solidFill>
                  <a:schemeClr val="dk1"/>
                </a:solidFill>
                <a:latin typeface="Calibri"/>
                <a:ea typeface="Calibri"/>
                <a:cs typeface="Calibri"/>
                <a:sym typeface="Calibri"/>
              </a:rPr>
              <a:t>“mind”</a:t>
            </a:r>
            <a:r>
              <a:rPr i="1" lang="en-US" sz="2000">
                <a:solidFill>
                  <a:schemeClr val="dk1"/>
                </a:solidFill>
                <a:latin typeface="Calibri"/>
                <a:ea typeface="Calibri"/>
                <a:cs typeface="Calibri"/>
                <a:sym typeface="Calibri"/>
              </a:rPr>
              <a:t> is a broad category that involves our first-person experiences of the world, which can include feelings, emotions, thoughts, memories, hopes and fears, and our imagination.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A “mind jar” is a visual representation of the mind. The glitter/sand/rocks/material in the mind jar represents how our minds take in and process experiences, thoughts, and feelings all day long. By pausing and focusing our attention on something we can help to clear the mind and therefore work with the mind to support it in clear optimal functioning.</a:t>
            </a:r>
            <a:endParaRPr sz="2000">
              <a:solidFill>
                <a:schemeClr val="dk1"/>
              </a:solidFill>
              <a:latin typeface="Calibri"/>
              <a:ea typeface="Calibri"/>
              <a:cs typeface="Calibri"/>
              <a:sym typeface="Calibri"/>
            </a:endParaRPr>
          </a:p>
          <a:p>
            <a:pPr indent="0" lvl="0" marL="0" rtl="0" algn="l">
              <a:spcBef>
                <a:spcPts val="0"/>
              </a:spcBef>
              <a:spcAft>
                <a:spcPts val="0"/>
              </a:spcAft>
              <a:buNone/>
            </a:pPr>
            <a:r>
              <a:t/>
            </a:r>
            <a:endParaRPr sz="2000">
              <a:solidFill>
                <a:schemeClr val="dk1"/>
              </a:solidFill>
              <a:latin typeface="Georgia"/>
              <a:ea typeface="Georgia"/>
              <a:cs typeface="Georgia"/>
              <a:sym typeface="Georgia"/>
            </a:endParaRPr>
          </a:p>
          <a:p>
            <a:pPr indent="0" lvl="0" marL="3200400" rtl="0" algn="l">
              <a:spcBef>
                <a:spcPts val="0"/>
              </a:spcBef>
              <a:spcAft>
                <a:spcPts val="0"/>
              </a:spcAft>
              <a:buNone/>
            </a:pPr>
            <a:r>
              <a:rPr lang="en-US" sz="2000">
                <a:solidFill>
                  <a:schemeClr val="dk1"/>
                </a:solidFill>
                <a:latin typeface="Georgia"/>
                <a:ea typeface="Georgia"/>
                <a:cs typeface="Georgia"/>
                <a:sym typeface="Georgia"/>
              </a:rPr>
              <a:t>Step 1:</a:t>
            </a:r>
            <a:r>
              <a:rPr i="1" lang="en-US" sz="2000">
                <a:solidFill>
                  <a:schemeClr val="dk1"/>
                </a:solidFill>
                <a:latin typeface="Georgia"/>
                <a:ea typeface="Georgia"/>
                <a:cs typeface="Georgia"/>
                <a:sym typeface="Georgia"/>
              </a:rPr>
              <a:t> Individually review/skim the </a:t>
            </a:r>
            <a:r>
              <a:rPr i="1" lang="en-US" sz="2000" u="sng">
                <a:solidFill>
                  <a:schemeClr val="dk1"/>
                </a:solidFill>
                <a:latin typeface="Calibri"/>
                <a:ea typeface="Calibri"/>
                <a:cs typeface="Calibri"/>
                <a:sym typeface="Calibri"/>
                <a:hlinkClick r:id="rId3">
                  <a:extLst>
                    <a:ext uri="{A12FA001-AC4F-418D-AE19-62706E023703}">
                      <ahyp:hlinkClr val="tx"/>
                    </a:ext>
                  </a:extLst>
                </a:hlinkClick>
              </a:rPr>
              <a:t>Chapter 3 Vocabulary Mixer</a:t>
            </a:r>
            <a:endParaRPr i="1" sz="2000">
              <a:solidFill>
                <a:schemeClr val="dk1"/>
              </a:solidFill>
              <a:latin typeface="Calibri"/>
              <a:ea typeface="Calibri"/>
              <a:cs typeface="Calibri"/>
              <a:sym typeface="Calibri"/>
            </a:endParaRPr>
          </a:p>
          <a:p>
            <a:pPr indent="0" lvl="0" marL="3200400" rtl="0" algn="l">
              <a:spcBef>
                <a:spcPts val="0"/>
              </a:spcBef>
              <a:spcAft>
                <a:spcPts val="0"/>
              </a:spcAft>
              <a:buNone/>
            </a:pPr>
            <a:r>
              <a:rPr lang="en-US" sz="2000">
                <a:solidFill>
                  <a:schemeClr val="dk1"/>
                </a:solidFill>
                <a:latin typeface="Calibri"/>
                <a:ea typeface="Calibri"/>
                <a:cs typeface="Calibri"/>
                <a:sym typeface="Calibri"/>
              </a:rPr>
              <a:t>Step2: </a:t>
            </a:r>
            <a:r>
              <a:rPr i="1" lang="en-US" sz="2000">
                <a:solidFill>
                  <a:schemeClr val="dk1"/>
                </a:solidFill>
                <a:latin typeface="Calibri"/>
                <a:ea typeface="Calibri"/>
                <a:cs typeface="Calibri"/>
                <a:sym typeface="Calibri"/>
              </a:rPr>
              <a:t>Hold up the number above the paragraph you would like to study further.</a:t>
            </a:r>
            <a:r>
              <a:rPr lang="en-US" sz="2000">
                <a:solidFill>
                  <a:schemeClr val="dk1"/>
                </a:solidFill>
                <a:latin typeface="Calibri"/>
                <a:ea typeface="Calibri"/>
                <a:cs typeface="Calibri"/>
                <a:sym typeface="Calibri"/>
              </a:rPr>
              <a:t> (Make sure all paragraphs are covered)</a:t>
            </a:r>
            <a:endParaRPr sz="2000">
              <a:solidFill>
                <a:schemeClr val="dk1"/>
              </a:solidFill>
              <a:latin typeface="Calibri"/>
              <a:ea typeface="Calibri"/>
              <a:cs typeface="Calibri"/>
              <a:sym typeface="Calibri"/>
            </a:endParaRPr>
          </a:p>
          <a:p>
            <a:pPr indent="0" lvl="0" marL="3200400" rtl="0" algn="l">
              <a:spcBef>
                <a:spcPts val="0"/>
              </a:spcBef>
              <a:spcAft>
                <a:spcPts val="0"/>
              </a:spcAft>
              <a:buNone/>
            </a:pPr>
            <a:r>
              <a:rPr lang="en-US" sz="2000">
                <a:solidFill>
                  <a:schemeClr val="dk1"/>
                </a:solidFill>
                <a:latin typeface="Calibri"/>
                <a:ea typeface="Calibri"/>
                <a:cs typeface="Calibri"/>
                <a:sym typeface="Calibri"/>
              </a:rPr>
              <a:t>Step 3: </a:t>
            </a:r>
            <a:r>
              <a:rPr i="1" lang="en-US" sz="2000">
                <a:solidFill>
                  <a:schemeClr val="dk1"/>
                </a:solidFill>
                <a:latin typeface="Calibri"/>
                <a:ea typeface="Calibri"/>
                <a:cs typeface="Calibri"/>
                <a:sym typeface="Calibri"/>
              </a:rPr>
              <a:t>Pair up. Highlight key ideas in your paragraph.</a:t>
            </a:r>
            <a:endParaRPr sz="20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82" name="Google Shape;182;p29"/>
          <p:cNvSpPr txBox="1"/>
          <p:nvPr/>
        </p:nvSpPr>
        <p:spPr>
          <a:xfrm>
            <a:off x="62075" y="1062625"/>
            <a:ext cx="12278100" cy="5264100"/>
          </a:xfrm>
          <a:prstGeom prst="rect">
            <a:avLst/>
          </a:prstGeom>
          <a:noFill/>
          <a:ln>
            <a:noFill/>
          </a:ln>
        </p:spPr>
        <p:txBody>
          <a:bodyPr anchorCtr="0" anchor="t" bIns="91425" lIns="91425" spcFirstLastPara="1" rIns="91425" wrap="square" tIns="91425">
            <a:spAutoFit/>
          </a:bodyPr>
          <a:lstStyle/>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Create a visual representation and write key words. Add as much detail to your illustration as possible. (10 minutes)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Do a whole group share or a gallery walk so that the whole class is exposed to the information.</a:t>
            </a:r>
            <a:r>
              <a:rPr i="1" lang="en-US" sz="2000">
                <a:solidFill>
                  <a:schemeClr val="dk1"/>
                </a:solidFill>
                <a:latin typeface="Calibri"/>
                <a:ea typeface="Calibri"/>
                <a:cs typeface="Calibri"/>
                <a:sym typeface="Calibri"/>
              </a:rPr>
              <a:t>  (5 minutes)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457200" lvl="0" marL="3200400" rtl="0" algn="l">
              <a:lnSpc>
                <a:spcPct val="115000"/>
              </a:lnSpc>
              <a:spcBef>
                <a:spcPts val="0"/>
              </a:spcBef>
              <a:spcAft>
                <a:spcPts val="0"/>
              </a:spcAft>
              <a:buNone/>
            </a:pPr>
            <a:r>
              <a:rPr b="1" lang="en-US" sz="2000">
                <a:solidFill>
                  <a:schemeClr val="dk1"/>
                </a:solidFill>
                <a:latin typeface="Calibri"/>
                <a:ea typeface="Calibri"/>
                <a:cs typeface="Calibri"/>
                <a:sym typeface="Calibri"/>
              </a:rPr>
              <a:t>Debrief</a:t>
            </a:r>
            <a:endParaRPr b="1" sz="2000">
              <a:solidFill>
                <a:schemeClr val="dk1"/>
              </a:solidFill>
              <a:latin typeface="Calibri"/>
              <a:ea typeface="Calibri"/>
              <a:cs typeface="Calibri"/>
              <a:sym typeface="Calibri"/>
            </a:endParaRPr>
          </a:p>
          <a:p>
            <a:pPr indent="0" lvl="0" marL="3657600" rtl="0" algn="l">
              <a:lnSpc>
                <a:spcPct val="115000"/>
              </a:lnSpc>
              <a:spcBef>
                <a:spcPts val="0"/>
              </a:spcBef>
              <a:spcAft>
                <a:spcPts val="0"/>
              </a:spcAft>
              <a:buNone/>
            </a:pPr>
            <a:r>
              <a:rPr i="1" lang="en-US" sz="2000">
                <a:solidFill>
                  <a:schemeClr val="dk1"/>
                </a:solidFill>
                <a:latin typeface="Calibri"/>
                <a:ea typeface="Calibri"/>
                <a:cs typeface="Calibri"/>
                <a:sym typeface="Calibri"/>
              </a:rPr>
              <a:t>The best way to understand our own and others’ minds is to use all three approaches: to learn to observe our own and others’ behavior; to learn about the brain and nervous system; and to learn about our minds by directly observing them with attention, meta-awareness, and meta-cognition. When we put information from all these together, we can develop our own models of the mind, and we can evaluate other people’s mental models to see if they hold true to our own understanding.</a:t>
            </a:r>
            <a:endParaRPr i="1" sz="2000">
              <a:solidFill>
                <a:schemeClr val="dk1"/>
              </a:solidFill>
              <a:latin typeface="Calibri"/>
              <a:ea typeface="Calibri"/>
              <a:cs typeface="Calibri"/>
              <a:sym typeface="Calibri"/>
            </a:endParaRPr>
          </a:p>
          <a:p>
            <a:pPr indent="0" lvl="0" marL="3657600" rtl="0" algn="l">
              <a:lnSpc>
                <a:spcPct val="115000"/>
              </a:lnSpc>
              <a:spcBef>
                <a:spcPts val="0"/>
              </a:spcBef>
              <a:spcAft>
                <a:spcPts val="0"/>
              </a:spcAft>
              <a:buNone/>
            </a:pPr>
            <a:r>
              <a:t/>
            </a:r>
            <a:endParaRPr sz="2000">
              <a:solidFill>
                <a:schemeClr val="dk1"/>
              </a:solidFill>
              <a:latin typeface="Calibri"/>
              <a:ea typeface="Calibri"/>
              <a:cs typeface="Calibri"/>
              <a:sym typeface="Calibri"/>
            </a:endParaRPr>
          </a:p>
          <a:p>
            <a:pPr indent="0" lvl="0" marL="3657600" rtl="0" algn="l">
              <a:lnSpc>
                <a:spcPct val="115000"/>
              </a:lnSpc>
              <a:spcBef>
                <a:spcPts val="0"/>
              </a:spcBef>
              <a:spcAft>
                <a:spcPts val="0"/>
              </a:spcAft>
              <a:buNone/>
            </a:pPr>
            <a:r>
              <a:rPr i="1" lang="en-US" sz="2000">
                <a:solidFill>
                  <a:schemeClr val="dk1"/>
                </a:solidFill>
                <a:latin typeface="Calibri"/>
                <a:ea typeface="Calibri"/>
                <a:cs typeface="Calibri"/>
                <a:sym typeface="Calibri"/>
              </a:rPr>
              <a:t>Right now we are going to practice learning about our mind through direct observation through an attention practice. </a:t>
            </a:r>
            <a:endParaRPr i="1" sz="20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 </a:t>
            </a:r>
            <a:endParaRPr/>
          </a:p>
        </p:txBody>
      </p:sp>
      <p:sp>
        <p:nvSpPr>
          <p:cNvPr id="188" name="Google Shape;188;p30"/>
          <p:cNvSpPr txBox="1"/>
          <p:nvPr/>
        </p:nvSpPr>
        <p:spPr>
          <a:xfrm>
            <a:off x="248250" y="910275"/>
            <a:ext cx="11885100" cy="5418000"/>
          </a:xfrm>
          <a:prstGeom prst="rect">
            <a:avLst/>
          </a:prstGeom>
          <a:noFill/>
          <a:ln>
            <a:noFill/>
          </a:ln>
        </p:spPr>
        <p:txBody>
          <a:bodyPr anchorCtr="0" anchor="t" bIns="91425" lIns="91425" spcFirstLastPara="1" rIns="91425" wrap="square" tIns="91425">
            <a:spAutoFit/>
          </a:bodyPr>
          <a:lstStyle/>
          <a:p>
            <a:pPr indent="-355600" lvl="0" marL="457200" rtl="0" algn="l">
              <a:spcBef>
                <a:spcPts val="0"/>
              </a:spcBef>
              <a:spcAft>
                <a:spcPts val="0"/>
              </a:spcAft>
              <a:buClr>
                <a:schemeClr val="dk1"/>
              </a:buClr>
              <a:buSzPts val="2000"/>
              <a:buFont typeface="Georgia"/>
              <a:buAutoNum type="arabicPeriod"/>
            </a:pPr>
            <a:r>
              <a:rPr b="1" lang="en-US" sz="2000">
                <a:solidFill>
                  <a:schemeClr val="dk1"/>
                </a:solidFill>
                <a:latin typeface="Georgia"/>
                <a:ea typeface="Georgia"/>
                <a:cs typeface="Georgia"/>
                <a:sym typeface="Georgia"/>
              </a:rPr>
              <a:t>Settling the Mind</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The mind jar settles if we leave it alone and allow it to return to its natural state. I’m going to shake this jar and then we’ll quietly watch as it settles.</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When we watch (or listen) to something closely we call that “paying attention.” If we keep watching for a longer time, that’s called “keeping our attention” on whatever it is we’re watching. See if you can keep your attention on the jar as it settles.</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What do you notice in your body as we watch the mind jar,  and keep our attention focused on it?</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If you find a neutral or pleasant sensation in your body, you can shift your attention to that if you like.</a:t>
            </a:r>
            <a:endParaRPr i="1" sz="2000">
              <a:solidFill>
                <a:schemeClr val="dk1"/>
              </a:solidFill>
              <a:latin typeface="Calibri"/>
              <a:ea typeface="Calibri"/>
              <a:cs typeface="Calibri"/>
              <a:sym typeface="Calibri"/>
            </a:endParaRPr>
          </a:p>
          <a:p>
            <a:pPr indent="-355600" lvl="6" marL="32004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If you notice an  unpleasant sensation, you can do resourcing or grounding as we watch the mind jar. You can think about one of your personal resources and maybe you’ll find that it helps your mind settle a bit, just like the mind jar is settling. </a:t>
            </a:r>
            <a:endParaRPr i="1" sz="2000">
              <a:solidFill>
                <a:schemeClr val="dk1"/>
              </a:solidFill>
              <a:latin typeface="Calibri"/>
              <a:ea typeface="Calibri"/>
              <a:cs typeface="Calibri"/>
              <a:sym typeface="Calibri"/>
            </a:endParaRPr>
          </a:p>
          <a:p>
            <a:pPr indent="-355600" lvl="6" marL="32004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Notice how the mind jar just slowly settles and becomes clearer when nothing is stirring it or disturbing it.</a:t>
            </a:r>
            <a:endParaRPr i="1" sz="2000">
              <a:solidFill>
                <a:schemeClr val="dk1"/>
              </a:solidFill>
              <a:latin typeface="Calibri"/>
              <a:ea typeface="Calibri"/>
              <a:cs typeface="Calibri"/>
              <a:sym typeface="Calibri"/>
            </a:endParaRPr>
          </a:p>
          <a:p>
            <a:pPr indent="-355600" lvl="6" marL="32004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Remember that you can always adjust your position to one that feels better to you, and you can always think about a resource or do grounding if you ever feel uncomfortable.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31"/>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Debrief</a:t>
            </a:r>
            <a:r>
              <a:rPr lang="en-US"/>
              <a:t> </a:t>
            </a:r>
            <a:endParaRPr/>
          </a:p>
        </p:txBody>
      </p:sp>
      <p:sp>
        <p:nvSpPr>
          <p:cNvPr id="194" name="Google Shape;194;p31"/>
          <p:cNvSpPr txBox="1"/>
          <p:nvPr/>
        </p:nvSpPr>
        <p:spPr>
          <a:xfrm>
            <a:off x="196525" y="1062625"/>
            <a:ext cx="11450700" cy="2647500"/>
          </a:xfrm>
          <a:prstGeom prst="rect">
            <a:avLst/>
          </a:prstGeom>
          <a:noFill/>
          <a:ln>
            <a:noFill/>
          </a:ln>
        </p:spPr>
        <p:txBody>
          <a:bodyPr anchorCtr="0" anchor="t" bIns="91425" lIns="91425" spcFirstLastPara="1" rIns="91425" wrap="square" tIns="91425">
            <a:spAutoFit/>
          </a:bodyPr>
          <a:lstStyle/>
          <a:p>
            <a:pPr indent="0" lvl="0" marL="457200" rtl="0" algn="l">
              <a:spcBef>
                <a:spcPts val="0"/>
              </a:spcBef>
              <a:spcAft>
                <a:spcPts val="0"/>
              </a:spcAft>
              <a:buNone/>
            </a:pPr>
            <a:r>
              <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Choose one debrief questions and ask students to respond to it in their journal. </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What did you notice, in your mind or in your body, as you watched the contents of the jar settle?</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How might engaging in attention practices affect what zone we are in?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Who had a strategy or a way that helped you stay focused on the Mind Jar that you’ll share with the group?</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What do you think are some of the benefits when our minds are calmer and more settled?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What are some examples of times people might want to actively clear and stabilize the mind?</a:t>
            </a:r>
            <a:endParaRPr i="1" sz="20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