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Libre Baskerville"/>
      <p:regular r:id="rId14"/>
      <p:bold r:id="rId15"/>
      <p:italic r:id="rId16"/>
    </p:embeddedFont>
    <p:embeddedFont>
      <p:font typeface="Helvetica Neue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5" Type="http://schemas.openxmlformats.org/officeDocument/2006/relationships/font" Target="fonts/LibreBaskerville-bold.fntdata"/><Relationship Id="rId14" Type="http://schemas.openxmlformats.org/officeDocument/2006/relationships/font" Target="fonts/LibreBaskerville-regular.fntdata"/><Relationship Id="rId17" Type="http://schemas.openxmlformats.org/officeDocument/2006/relationships/font" Target="fonts/HelveticaNeue-regular.fntdata"/><Relationship Id="rId16" Type="http://schemas.openxmlformats.org/officeDocument/2006/relationships/font" Target="fonts/LibreBaskerville-italic.fntdata"/><Relationship Id="rId19" Type="http://schemas.openxmlformats.org/officeDocument/2006/relationships/font" Target="fonts/HelveticaNeue-italic.fntdata"/><Relationship Id="rId1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44ef3f7c97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44ef3f7c9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44ef3f7c97_0_15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44ef3f7c97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44ef3f7c97_0_3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44ef3f7c97_0_3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44ef3f7c97_0_47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244ef3f7c97_0_4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ocs.google.com/document/d/1a8lc51QAj7dIsS0SH8LPdjhTBN-GvcAASLE3brzj5BM/edit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Helvetica Neue"/>
              <a:buNone/>
            </a:pPr>
            <a:r>
              <a:rPr lang="en-US" sz="4800"/>
              <a:t>How Compassion and Stress Affect the Body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2 Learning Experience  8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Check-In </a:t>
            </a:r>
            <a:endParaRPr/>
          </a:p>
        </p:txBody>
      </p:sp>
      <p:sp>
        <p:nvSpPr>
          <p:cNvPr id="170" name="Google Shape;170;p27"/>
          <p:cNvSpPr txBox="1"/>
          <p:nvPr/>
        </p:nvSpPr>
        <p:spPr>
          <a:xfrm>
            <a:off x="210300" y="930950"/>
            <a:ext cx="117714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boto"/>
              <a:buAutoNum type="arabicPeriod"/>
            </a:pPr>
            <a:r>
              <a:rPr lang="en-US" sz="200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Refer to the “Help now Strategy Chart.</a:t>
            </a:r>
            <a:endParaRPr sz="200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boto"/>
              <a:buAutoNum type="arabicPeriod"/>
            </a:pPr>
            <a:r>
              <a:rPr i="1" lang="en-US" sz="200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Look at the “Help Now! Strategy” visual. We will practice 4 strategies of your choice.</a:t>
            </a:r>
            <a:endParaRPr i="1" sz="200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Roboto"/>
              <a:buAutoNum type="arabicPeriod"/>
            </a:pPr>
            <a:r>
              <a:rPr i="1" lang="en-US" sz="200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Choose a strategy and practice it for about one minute. After a minute is up, you can choose another one. 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Activity 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308550" y="951625"/>
            <a:ext cx="115749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Independent Reading and Annotating Exercise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further explore this topic, we will read the </a:t>
            </a: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r>
              <a:rPr i="1" lang="en-US" sz="2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Stress Contagion Article</a:t>
            </a: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.”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 you read, </a:t>
            </a: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fill out the 4As protocol, to capture your thoughts under the categories of Assumptions, Agree, Aspirations, Argue.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the assumptions box, make note of what you think the author’s point of view or biases may be.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 Agree and Argue, jot down several points from the article that fit those categories for you.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Aspirations, make note of anything in the article that moves you to action.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657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We’ll read and make notes for about 8 minutes and then share our findings in small groups. 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Activity</a:t>
            </a:r>
            <a:endParaRPr/>
          </a:p>
        </p:txBody>
      </p:sp>
      <p:sp>
        <p:nvSpPr>
          <p:cNvPr id="182" name="Google Shape;182;p29"/>
          <p:cNvSpPr txBox="1"/>
          <p:nvPr/>
        </p:nvSpPr>
        <p:spPr>
          <a:xfrm>
            <a:off x="338600" y="866125"/>
            <a:ext cx="11712000" cy="26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turns sharing what you found using the following prompts.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lphaL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group members should speak to the prompt before moving on to the next prompt.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mindful of air time and practice equity of voice/ equal talking time.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lphaL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Did you notice any assumptions or biases from the author?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lphaL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did you agree with?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lphaL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points would you question or argue against?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lphaL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 there anything in the article that was especially motivating for you?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Notice if any of your insights and findings were similar, and how were they different?</a:t>
            </a:r>
            <a:endParaRPr sz="20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 txBox="1"/>
          <p:nvPr/>
        </p:nvSpPr>
        <p:spPr>
          <a:xfrm>
            <a:off x="2120900" y="558800"/>
            <a:ext cx="73152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Reflective Practice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30"/>
          <p:cNvSpPr txBox="1"/>
          <p:nvPr/>
        </p:nvSpPr>
        <p:spPr>
          <a:xfrm>
            <a:off x="2705100" y="1562100"/>
            <a:ext cx="73152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What would it mean if our society had this knowledge?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What might awareness about resilience and the nervous system mean for us when we think about an entire classroom, school, community, country or the world?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