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2" r:id="rId3"/>
  </p:sldMasterIdLst>
  <p:notesMasterIdLst>
    <p:notesMasterId r:id="rId4"/>
  </p:notesMasterIdLst>
  <p:sldIdLst>
    <p:sldId id="256" r:id="rId5"/>
    <p:sldId id="257" r:id="rId6"/>
    <p:sldId id="258" r:id="rId7"/>
    <p:sldId id="259" r:id="rId8"/>
    <p:sldId id="260" r:id="rId9"/>
    <p:sldId id="261" r:id="rId10"/>
    <p:sldId id="262" r:id="rId11"/>
    <p:sldId id="263" r:id="rId12"/>
  </p:sldIdLst>
  <p:sldSz cy="6858000" cx="12192000"/>
  <p:notesSz cx="6858000" cy="9144000"/>
  <p:embeddedFontLst>
    <p:embeddedFont>
      <p:font typeface="Roboto"/>
      <p:regular r:id="rId13"/>
      <p:bold r:id="rId14"/>
      <p:italic r:id="rId15"/>
      <p:boldItalic r:id="rId16"/>
    </p:embeddedFont>
    <p:embeddedFont>
      <p:font typeface="Libre Baskerville"/>
      <p:regular r:id="rId17"/>
      <p:bold r:id="rId18"/>
      <p:italic r:id="rId19"/>
    </p:embeddedFont>
    <p:embeddedFont>
      <p:font typeface="Helvetica Neue"/>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HelveticaNeue-regular.fntdata"/><Relationship Id="rId22" Type="http://schemas.openxmlformats.org/officeDocument/2006/relationships/font" Target="fonts/HelveticaNeue-italic.fntdata"/><Relationship Id="rId21" Type="http://schemas.openxmlformats.org/officeDocument/2006/relationships/font" Target="fonts/HelveticaNeue-bold.fntdata"/><Relationship Id="rId23" Type="http://schemas.openxmlformats.org/officeDocument/2006/relationships/font" Target="fonts/HelveticaNeue-boldItalic.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font" Target="fonts/Roboto-regular.fntdata"/><Relationship Id="rId12" Type="http://schemas.openxmlformats.org/officeDocument/2006/relationships/slide" Target="slides/slide8.xml"/><Relationship Id="rId15" Type="http://schemas.openxmlformats.org/officeDocument/2006/relationships/font" Target="fonts/Roboto-italic.fntdata"/><Relationship Id="rId14" Type="http://schemas.openxmlformats.org/officeDocument/2006/relationships/font" Target="fonts/Roboto-bold.fntdata"/><Relationship Id="rId17" Type="http://schemas.openxmlformats.org/officeDocument/2006/relationships/font" Target="fonts/LibreBaskerville-regular.fntdata"/><Relationship Id="rId16" Type="http://schemas.openxmlformats.org/officeDocument/2006/relationships/font" Target="fonts/Roboto-boldItalic.fntdata"/><Relationship Id="rId19" Type="http://schemas.openxmlformats.org/officeDocument/2006/relationships/font" Target="fonts/LibreBaskerville-italic.fntdata"/><Relationship Id="rId18" Type="http://schemas.openxmlformats.org/officeDocument/2006/relationships/font" Target="fonts/LibreBaskerville-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244f259c2e0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244f259c2e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244f259c2e0_0_15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244f259c2e0_0_1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244f259c2e0_0_31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244f259c2e0_0_3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244f259c2e0_0_47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5" name="Google Shape;185;g244f259c2e0_0_4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g244f259c2e0_0_63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91" name="Google Shape;191;g244f259c2e0_0_6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g244f259c2e0_0_79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97" name="Google Shape;197;g244f259c2e0_0_7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g159507cbe6e_0_2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03" name="Google Shape;203;g159507cbe6e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4.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Light"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600"/>
              <a:buFont typeface="Helvetica Neue"/>
              <a:buNone/>
              <a:defRPr b="1" i="0" sz="36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14" name="Google Shape;14;p2"/>
          <p:cNvPicPr preferRelativeResize="0"/>
          <p:nvPr/>
        </p:nvPicPr>
        <p:blipFill rotWithShape="1">
          <a:blip r:embed="rId2">
            <a:alphaModFix amt="20000"/>
          </a:blip>
          <a:srcRect b="0" l="0" r="0" t="0"/>
          <a:stretch/>
        </p:blipFill>
        <p:spPr>
          <a:xfrm rot="941603">
            <a:off x="-487898" y="-335076"/>
            <a:ext cx="6255920" cy="7182075"/>
          </a:xfrm>
          <a:prstGeom prst="rect">
            <a:avLst/>
          </a:prstGeom>
          <a:noFill/>
          <a:ln>
            <a:noFill/>
          </a:ln>
        </p:spPr>
      </p:pic>
      <p:pic>
        <p:nvPicPr>
          <p:cNvPr id="15" name="Google Shape;15;p2"/>
          <p:cNvPicPr preferRelativeResize="0"/>
          <p:nvPr/>
        </p:nvPicPr>
        <p:blipFill rotWithShape="1">
          <a:blip r:embed="rId3">
            <a:alphaModFix/>
          </a:blip>
          <a:srcRect b="0" l="0" r="0" t="0"/>
          <a:stretch/>
        </p:blipFill>
        <p:spPr>
          <a:xfrm>
            <a:off x="8655577" y="5946693"/>
            <a:ext cx="2698221" cy="63364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lide Breaker - Blue">
  <p:cSld name="1_Slide Breaker - Blue">
    <p:bg>
      <p:bgPr>
        <a:gradFill>
          <a:gsLst>
            <a:gs pos="0">
              <a:srgbClr val="1A5F8C"/>
            </a:gs>
            <a:gs pos="78000">
              <a:srgbClr val="062A41"/>
            </a:gs>
            <a:gs pos="100000">
              <a:srgbClr val="062A41"/>
            </a:gs>
          </a:gsLst>
          <a:lin ang="4200000" scaled="0"/>
        </a:gradFill>
      </p:bgPr>
    </p:bg>
    <p:spTree>
      <p:nvGrpSpPr>
        <p:cNvPr id="60" name="Shape 60"/>
        <p:cNvGrpSpPr/>
        <p:nvPr/>
      </p:nvGrpSpPr>
      <p:grpSpPr>
        <a:xfrm>
          <a:off x="0" y="0"/>
          <a:ext cx="0" cy="0"/>
          <a:chOff x="0" y="0"/>
          <a:chExt cx="0" cy="0"/>
        </a:xfrm>
      </p:grpSpPr>
      <p:sp>
        <p:nvSpPr>
          <p:cNvPr id="61" name="Google Shape;61;p11"/>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2" name="Google Shape;62;p11"/>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63" name="Google Shape;63;p11"/>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64" name="Google Shape;64;p11"/>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65" name="Google Shape;65;p11"/>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66" name="Google Shape;66;p11"/>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Orange">
  <p:cSld name="2_Slide Breaker - Orange">
    <p:bg>
      <p:bgPr>
        <a:gradFill>
          <a:gsLst>
            <a:gs pos="0">
              <a:srgbClr val="DA4E1F"/>
            </a:gs>
            <a:gs pos="78000">
              <a:srgbClr val="6E2A1D"/>
            </a:gs>
            <a:gs pos="100000">
              <a:srgbClr val="6E2A1D"/>
            </a:gs>
          </a:gsLst>
          <a:lin ang="4200000" scaled="0"/>
        </a:gradFill>
      </p:bgPr>
    </p:bg>
    <p:spTree>
      <p:nvGrpSpPr>
        <p:cNvPr id="67" name="Shape 67"/>
        <p:cNvGrpSpPr/>
        <p:nvPr/>
      </p:nvGrpSpPr>
      <p:grpSpPr>
        <a:xfrm>
          <a:off x="0" y="0"/>
          <a:ext cx="0" cy="0"/>
          <a:chOff x="0" y="0"/>
          <a:chExt cx="0" cy="0"/>
        </a:xfrm>
      </p:grpSpPr>
      <p:sp>
        <p:nvSpPr>
          <p:cNvPr id="68" name="Google Shape;68;p12"/>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9" name="Google Shape;69;p12"/>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0" name="Google Shape;70;p12"/>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1" name="Google Shape;71;p12"/>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2" name="Google Shape;72;p12"/>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73" name="Google Shape;73;p12"/>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Green">
  <p:cSld name="3_Slide Breaker - Green">
    <p:bg>
      <p:bgPr>
        <a:gradFill>
          <a:gsLst>
            <a:gs pos="0">
              <a:srgbClr val="88BB4A"/>
            </a:gs>
            <a:gs pos="78000">
              <a:srgbClr val="4E662C"/>
            </a:gs>
            <a:gs pos="100000">
              <a:srgbClr val="4E662C"/>
            </a:gs>
          </a:gsLst>
          <a:lin ang="4200000" scaled="0"/>
        </a:gradFill>
      </p:bgPr>
    </p:bg>
    <p:spTree>
      <p:nvGrpSpPr>
        <p:cNvPr id="74" name="Shape 74"/>
        <p:cNvGrpSpPr/>
        <p:nvPr/>
      </p:nvGrpSpPr>
      <p:grpSpPr>
        <a:xfrm>
          <a:off x="0" y="0"/>
          <a:ext cx="0" cy="0"/>
          <a:chOff x="0" y="0"/>
          <a:chExt cx="0" cy="0"/>
        </a:xfrm>
      </p:grpSpPr>
      <p:sp>
        <p:nvSpPr>
          <p:cNvPr id="75" name="Google Shape;75;p13"/>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76" name="Google Shape;76;p13"/>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7" name="Google Shape;77;p13"/>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8" name="Google Shape;78;p13"/>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9" name="Google Shape;79;p13"/>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80" name="Google Shape;80;p13"/>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1" name="Shape 81"/>
        <p:cNvGrpSpPr/>
        <p:nvPr/>
      </p:nvGrpSpPr>
      <p:grpSpPr>
        <a:xfrm>
          <a:off x="0" y="0"/>
          <a:ext cx="0" cy="0"/>
          <a:chOff x="0" y="0"/>
          <a:chExt cx="0" cy="0"/>
        </a:xfrm>
      </p:grpSpPr>
      <p:sp>
        <p:nvSpPr>
          <p:cNvPr id="82" name="Google Shape;82;p14"/>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14"/>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4" name="Google Shape;84;p1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85" name="Google Shape;85;p14"/>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86" name="Google Shape;86;p14"/>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bg>
      <p:bgPr>
        <a:gradFill>
          <a:gsLst>
            <a:gs pos="0">
              <a:srgbClr val="1A5F8C"/>
            </a:gs>
            <a:gs pos="78000">
              <a:srgbClr val="062A41"/>
            </a:gs>
            <a:gs pos="100000">
              <a:srgbClr val="062A41"/>
            </a:gs>
          </a:gsLst>
          <a:lin ang="5400000" scaled="0"/>
        </a:gradFill>
      </p:bgPr>
    </p:bg>
    <p:spTree>
      <p:nvGrpSpPr>
        <p:cNvPr id="87" name="Shape 87"/>
        <p:cNvGrpSpPr/>
        <p:nvPr/>
      </p:nvGrpSpPr>
      <p:grpSpPr>
        <a:xfrm>
          <a:off x="0" y="0"/>
          <a:ext cx="0" cy="0"/>
          <a:chOff x="0" y="0"/>
          <a:chExt cx="0" cy="0"/>
        </a:xfrm>
      </p:grpSpPr>
      <p:sp>
        <p:nvSpPr>
          <p:cNvPr id="88" name="Google Shape;88;p15"/>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15"/>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0" name="Google Shape;90;p1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1" name="Google Shape;91;p15"/>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bg>
      <p:bgPr>
        <a:gradFill>
          <a:gsLst>
            <a:gs pos="0">
              <a:srgbClr val="DA4E1F"/>
            </a:gs>
            <a:gs pos="78000">
              <a:srgbClr val="6E2A1D"/>
            </a:gs>
            <a:gs pos="100000">
              <a:srgbClr val="6E2A1D"/>
            </a:gs>
          </a:gsLst>
          <a:lin ang="5400000" scaled="0"/>
        </a:gradFill>
      </p:bgPr>
    </p:bg>
    <p:spTree>
      <p:nvGrpSpPr>
        <p:cNvPr id="92" name="Shape 92"/>
        <p:cNvGrpSpPr/>
        <p:nvPr/>
      </p:nvGrpSpPr>
      <p:grpSpPr>
        <a:xfrm>
          <a:off x="0" y="0"/>
          <a:ext cx="0" cy="0"/>
          <a:chOff x="0" y="0"/>
          <a:chExt cx="0" cy="0"/>
        </a:xfrm>
      </p:grpSpPr>
      <p:sp>
        <p:nvSpPr>
          <p:cNvPr id="93" name="Google Shape;93;p16"/>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6"/>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16"/>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6" name="Google Shape;96;p16"/>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bg>
      <p:bgPr>
        <a:gradFill>
          <a:gsLst>
            <a:gs pos="0">
              <a:srgbClr val="88BB4A"/>
            </a:gs>
            <a:gs pos="78000">
              <a:srgbClr val="4E662C"/>
            </a:gs>
            <a:gs pos="100000">
              <a:srgbClr val="4E662C"/>
            </a:gs>
          </a:gsLst>
          <a:lin ang="5400000" scaled="0"/>
        </a:gradFill>
      </p:bgPr>
    </p:bg>
    <p:spTree>
      <p:nvGrpSpPr>
        <p:cNvPr id="97" name="Shape 97"/>
        <p:cNvGrpSpPr/>
        <p:nvPr/>
      </p:nvGrpSpPr>
      <p:grpSpPr>
        <a:xfrm>
          <a:off x="0" y="0"/>
          <a:ext cx="0" cy="0"/>
          <a:chOff x="0" y="0"/>
          <a:chExt cx="0" cy="0"/>
        </a:xfrm>
      </p:grpSpPr>
      <p:sp>
        <p:nvSpPr>
          <p:cNvPr id="98" name="Google Shape;98;p17"/>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9" name="Google Shape;99;p17"/>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0" name="Google Shape;100;p17"/>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1" name="Google Shape;101;p1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02" name="Shape 102"/>
        <p:cNvGrpSpPr/>
        <p:nvPr/>
      </p:nvGrpSpPr>
      <p:grpSpPr>
        <a:xfrm>
          <a:off x="0" y="0"/>
          <a:ext cx="0" cy="0"/>
          <a:chOff x="0" y="0"/>
          <a:chExt cx="0" cy="0"/>
        </a:xfrm>
      </p:grpSpPr>
      <p:sp>
        <p:nvSpPr>
          <p:cNvPr id="103" name="Google Shape;103;p18"/>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4" name="Google Shape;104;p18"/>
          <p:cNvSpPr txBox="1"/>
          <p:nvPr>
            <p:ph idx="1" type="body"/>
          </p:nvPr>
        </p:nvSpPr>
        <p:spPr>
          <a:xfrm>
            <a:off x="838200" y="1181513"/>
            <a:ext cx="4038600"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5" name="Google Shape;105;p18"/>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6" name="Google Shape;106;p18"/>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07" name="Google Shape;107;p18"/>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08" name="Google Shape;108;p18"/>
          <p:cNvSpPr/>
          <p:nvPr/>
        </p:nvSpPr>
        <p:spPr>
          <a:xfrm>
            <a:off x="5078894" y="1146784"/>
            <a:ext cx="7113105"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18"/>
          <p:cNvSpPr txBox="1"/>
          <p:nvPr/>
        </p:nvSpPr>
        <p:spPr>
          <a:xfrm>
            <a:off x="7595684"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Image and Content">
  <p:cSld name="Title, Image and Content">
    <p:spTree>
      <p:nvGrpSpPr>
        <p:cNvPr id="110" name="Shape 110"/>
        <p:cNvGrpSpPr/>
        <p:nvPr/>
      </p:nvGrpSpPr>
      <p:grpSpPr>
        <a:xfrm>
          <a:off x="0" y="0"/>
          <a:ext cx="0" cy="0"/>
          <a:chOff x="0" y="0"/>
          <a:chExt cx="0" cy="0"/>
        </a:xfrm>
      </p:grpSpPr>
      <p:sp>
        <p:nvSpPr>
          <p:cNvPr id="111" name="Google Shape;111;p19"/>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rgbClr val="888888"/>
                </a:solidFill>
                <a:latin typeface="Calibri"/>
                <a:ea typeface="Calibri"/>
                <a:cs typeface="Calibri"/>
                <a:sym typeface="Calibri"/>
              </a:defRPr>
            </a:lvl1pPr>
            <a:lvl2pPr indent="0" lvl="1" marL="0" algn="l">
              <a:spcBef>
                <a:spcPts val="0"/>
              </a:spcBef>
              <a:buNone/>
              <a:defRPr b="0" i="0" sz="1200" u="none" cap="none" strike="noStrike">
                <a:solidFill>
                  <a:srgbClr val="888888"/>
                </a:solidFill>
                <a:latin typeface="Calibri"/>
                <a:ea typeface="Calibri"/>
                <a:cs typeface="Calibri"/>
                <a:sym typeface="Calibri"/>
              </a:defRPr>
            </a:lvl2pPr>
            <a:lvl3pPr indent="0" lvl="2" marL="0" algn="l">
              <a:spcBef>
                <a:spcPts val="0"/>
              </a:spcBef>
              <a:buNone/>
              <a:defRPr b="0" i="0" sz="1200" u="none" cap="none" strike="noStrike">
                <a:solidFill>
                  <a:srgbClr val="888888"/>
                </a:solidFill>
                <a:latin typeface="Calibri"/>
                <a:ea typeface="Calibri"/>
                <a:cs typeface="Calibri"/>
                <a:sym typeface="Calibri"/>
              </a:defRPr>
            </a:lvl3pPr>
            <a:lvl4pPr indent="0" lvl="3" marL="0" algn="l">
              <a:spcBef>
                <a:spcPts val="0"/>
              </a:spcBef>
              <a:buNone/>
              <a:defRPr b="0" i="0" sz="1200" u="none" cap="none" strike="noStrike">
                <a:solidFill>
                  <a:srgbClr val="888888"/>
                </a:solidFill>
                <a:latin typeface="Calibri"/>
                <a:ea typeface="Calibri"/>
                <a:cs typeface="Calibri"/>
                <a:sym typeface="Calibri"/>
              </a:defRPr>
            </a:lvl4pPr>
            <a:lvl5pPr indent="0" lvl="4" marL="0" algn="l">
              <a:spcBef>
                <a:spcPts val="0"/>
              </a:spcBef>
              <a:buNone/>
              <a:defRPr b="0" i="0" sz="1200" u="none" cap="none" strike="noStrike">
                <a:solidFill>
                  <a:srgbClr val="888888"/>
                </a:solidFill>
                <a:latin typeface="Calibri"/>
                <a:ea typeface="Calibri"/>
                <a:cs typeface="Calibri"/>
                <a:sym typeface="Calibri"/>
              </a:defRPr>
            </a:lvl5pPr>
            <a:lvl6pPr indent="0" lvl="5" marL="0" algn="l">
              <a:spcBef>
                <a:spcPts val="0"/>
              </a:spcBef>
              <a:buNone/>
              <a:defRPr b="0" i="0" sz="1200" u="none" cap="none" strike="noStrike">
                <a:solidFill>
                  <a:srgbClr val="888888"/>
                </a:solidFill>
                <a:latin typeface="Calibri"/>
                <a:ea typeface="Calibri"/>
                <a:cs typeface="Calibri"/>
                <a:sym typeface="Calibri"/>
              </a:defRPr>
            </a:lvl6pPr>
            <a:lvl7pPr indent="0" lvl="6" marL="0" algn="l">
              <a:spcBef>
                <a:spcPts val="0"/>
              </a:spcBef>
              <a:buNone/>
              <a:defRPr b="0" i="0" sz="1200" u="none" cap="none" strike="noStrike">
                <a:solidFill>
                  <a:srgbClr val="888888"/>
                </a:solidFill>
                <a:latin typeface="Calibri"/>
                <a:ea typeface="Calibri"/>
                <a:cs typeface="Calibri"/>
                <a:sym typeface="Calibri"/>
              </a:defRPr>
            </a:lvl7pPr>
            <a:lvl8pPr indent="0" lvl="7" marL="0" algn="l">
              <a:spcBef>
                <a:spcPts val="0"/>
              </a:spcBef>
              <a:buNone/>
              <a:defRPr b="0" i="0" sz="1200" u="none" cap="none" strike="noStrike">
                <a:solidFill>
                  <a:srgbClr val="888888"/>
                </a:solidFill>
                <a:latin typeface="Calibri"/>
                <a:ea typeface="Calibri"/>
                <a:cs typeface="Calibri"/>
                <a:sym typeface="Calibri"/>
              </a:defRPr>
            </a:lvl8pPr>
            <a:lvl9pPr indent="0" lvl="8" marL="0" algn="l">
              <a:spcBef>
                <a:spcPts val="0"/>
              </a:spcBef>
              <a:buNone/>
              <a:defRPr b="0" i="0" sz="12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112" name="Google Shape;112;p19"/>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13" name="Google Shape;113;p19"/>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14" name="Google Shape;114;p19"/>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15" name="Google Shape;115;p19"/>
          <p:cNvSpPr/>
          <p:nvPr/>
        </p:nvSpPr>
        <p:spPr>
          <a:xfrm>
            <a:off x="0" y="1146784"/>
            <a:ext cx="5958348"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19"/>
          <p:cNvSpPr txBox="1"/>
          <p:nvPr/>
        </p:nvSpPr>
        <p:spPr>
          <a:xfrm>
            <a:off x="1939412"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117" name="Google Shape;117;p19"/>
          <p:cNvSpPr txBox="1"/>
          <p:nvPr>
            <p:ph idx="1" type="body"/>
          </p:nvPr>
        </p:nvSpPr>
        <p:spPr>
          <a:xfrm>
            <a:off x="6233654" y="1181513"/>
            <a:ext cx="5120146"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2">
  <p:cSld name="Title and Content 2">
    <p:spTree>
      <p:nvGrpSpPr>
        <p:cNvPr id="118" name="Shape 118"/>
        <p:cNvGrpSpPr/>
        <p:nvPr/>
      </p:nvGrpSpPr>
      <p:grpSpPr>
        <a:xfrm>
          <a:off x="0" y="0"/>
          <a:ext cx="0" cy="0"/>
          <a:chOff x="0" y="0"/>
          <a:chExt cx="0" cy="0"/>
        </a:xfrm>
      </p:grpSpPr>
      <p:sp>
        <p:nvSpPr>
          <p:cNvPr id="119" name="Google Shape;119;p20"/>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0" name="Google Shape;120;p20"/>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1" name="Google Shape;121;p20"/>
          <p:cNvSpPr txBox="1"/>
          <p:nvPr>
            <p:ph idx="1" type="body"/>
          </p:nvPr>
        </p:nvSpPr>
        <p:spPr>
          <a:xfrm>
            <a:off x="838200" y="1186249"/>
            <a:ext cx="5142470"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2" name="Google Shape;122;p20"/>
          <p:cNvSpPr txBox="1"/>
          <p:nvPr>
            <p:ph idx="2" type="body"/>
          </p:nvPr>
        </p:nvSpPr>
        <p:spPr>
          <a:xfrm>
            <a:off x="6326658" y="1186249"/>
            <a:ext cx="5027141"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23" name="Google Shape;123;p20"/>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24" name="Google Shape;124;p2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Dark">
  <p:cSld name="Title Slide - Dark">
    <p:bg>
      <p:bgPr>
        <a:gradFill>
          <a:gsLst>
            <a:gs pos="0">
              <a:srgbClr val="1A5F8C"/>
            </a:gs>
            <a:gs pos="78000">
              <a:srgbClr val="062A41"/>
            </a:gs>
            <a:gs pos="100000">
              <a:srgbClr val="062A41"/>
            </a:gs>
          </a:gsLst>
          <a:lin ang="4200000" scaled="0"/>
        </a:gradFill>
      </p:bgPr>
    </p:bg>
    <p:spTree>
      <p:nvGrpSpPr>
        <p:cNvPr id="16" name="Shape 16"/>
        <p:cNvGrpSpPr/>
        <p:nvPr/>
      </p:nvGrpSpPr>
      <p:grpSpPr>
        <a:xfrm>
          <a:off x="0" y="0"/>
          <a:ext cx="0" cy="0"/>
          <a:chOff x="0" y="0"/>
          <a:chExt cx="0" cy="0"/>
        </a:xfrm>
      </p:grpSpPr>
      <p:pic>
        <p:nvPicPr>
          <p:cNvPr id="17" name="Google Shape;17;p3"/>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18" name="Google Shape;18;p3"/>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0" name="Google Shape;20;p3"/>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3">
  <p:cSld name="Title and Content 3">
    <p:spTree>
      <p:nvGrpSpPr>
        <p:cNvPr id="125" name="Shape 125"/>
        <p:cNvGrpSpPr/>
        <p:nvPr/>
      </p:nvGrpSpPr>
      <p:grpSpPr>
        <a:xfrm>
          <a:off x="0" y="0"/>
          <a:ext cx="0" cy="0"/>
          <a:chOff x="0" y="0"/>
          <a:chExt cx="0" cy="0"/>
        </a:xfrm>
      </p:grpSpPr>
      <p:sp>
        <p:nvSpPr>
          <p:cNvPr id="126" name="Google Shape;126;p21"/>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7" name="Google Shape;127;p21"/>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8" name="Google Shape;128;p21"/>
          <p:cNvSpPr txBox="1"/>
          <p:nvPr>
            <p:ph idx="1" type="body"/>
          </p:nvPr>
        </p:nvSpPr>
        <p:spPr>
          <a:xfrm>
            <a:off x="838200"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1"/>
          <p:cNvSpPr txBox="1"/>
          <p:nvPr>
            <p:ph idx="2" type="body"/>
          </p:nvPr>
        </p:nvSpPr>
        <p:spPr>
          <a:xfrm>
            <a:off x="4468951"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0" name="Google Shape;130;p21"/>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1" name="Google Shape;131;p21"/>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32" name="Google Shape;132;p21"/>
          <p:cNvSpPr txBox="1"/>
          <p:nvPr>
            <p:ph idx="3" type="body"/>
          </p:nvPr>
        </p:nvSpPr>
        <p:spPr>
          <a:xfrm>
            <a:off x="8136194" y="1146783"/>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4">
  <p:cSld name="Title and Content 4">
    <p:spTree>
      <p:nvGrpSpPr>
        <p:cNvPr id="133" name="Shape 133"/>
        <p:cNvGrpSpPr/>
        <p:nvPr/>
      </p:nvGrpSpPr>
      <p:grpSpPr>
        <a:xfrm>
          <a:off x="0" y="0"/>
          <a:ext cx="0" cy="0"/>
          <a:chOff x="0" y="0"/>
          <a:chExt cx="0" cy="0"/>
        </a:xfrm>
      </p:grpSpPr>
      <p:sp>
        <p:nvSpPr>
          <p:cNvPr id="134" name="Google Shape;134;p22"/>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35" name="Google Shape;135;p22"/>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2"/>
          <p:cNvSpPr txBox="1"/>
          <p:nvPr>
            <p:ph idx="1" type="body"/>
          </p:nvPr>
        </p:nvSpPr>
        <p:spPr>
          <a:xfrm>
            <a:off x="838200"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7" name="Google Shape;137;p22"/>
          <p:cNvSpPr txBox="1"/>
          <p:nvPr>
            <p:ph idx="2" type="body"/>
          </p:nvPr>
        </p:nvSpPr>
        <p:spPr>
          <a:xfrm>
            <a:off x="4468951"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8" name="Google Shape;138;p22"/>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9" name="Google Shape;139;p22"/>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40" name="Google Shape;140;p22"/>
          <p:cNvSpPr txBox="1"/>
          <p:nvPr>
            <p:ph idx="3" type="body"/>
          </p:nvPr>
        </p:nvSpPr>
        <p:spPr>
          <a:xfrm>
            <a:off x="8136194" y="1146782"/>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2"/>
          <p:cNvSpPr txBox="1"/>
          <p:nvPr>
            <p:ph idx="4" type="body"/>
          </p:nvPr>
        </p:nvSpPr>
        <p:spPr>
          <a:xfrm>
            <a:off x="823452"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2" name="Google Shape;142;p22"/>
          <p:cNvSpPr txBox="1"/>
          <p:nvPr>
            <p:ph idx="5" type="body"/>
          </p:nvPr>
        </p:nvSpPr>
        <p:spPr>
          <a:xfrm>
            <a:off x="4454203"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3" name="Google Shape;143;p22"/>
          <p:cNvSpPr txBox="1"/>
          <p:nvPr>
            <p:ph idx="6" type="body"/>
          </p:nvPr>
        </p:nvSpPr>
        <p:spPr>
          <a:xfrm>
            <a:off x="8121446" y="379248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44" name="Shape 144"/>
        <p:cNvGrpSpPr/>
        <p:nvPr/>
      </p:nvGrpSpPr>
      <p:grpSpPr>
        <a:xfrm>
          <a:off x="0" y="0"/>
          <a:ext cx="0" cy="0"/>
          <a:chOff x="0" y="0"/>
          <a:chExt cx="0" cy="0"/>
        </a:xfrm>
      </p:grpSpPr>
      <p:sp>
        <p:nvSpPr>
          <p:cNvPr id="145" name="Google Shape;145;p23"/>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46" name="Google Shape;146;p23"/>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pic>
        <p:nvPicPr>
          <p:cNvPr id="147" name="Google Shape;147;p23"/>
          <p:cNvPicPr preferRelativeResize="0"/>
          <p:nvPr/>
        </p:nvPicPr>
        <p:blipFill rotWithShape="1">
          <a:blip r:embed="rId3">
            <a:alphaModFix/>
          </a:blip>
          <a:srcRect b="0" l="0" r="0" t="0"/>
          <a:stretch/>
        </p:blipFill>
        <p:spPr>
          <a:xfrm rot="941603">
            <a:off x="-320196" y="3533004"/>
            <a:ext cx="3700876" cy="4248771"/>
          </a:xfrm>
          <a:prstGeom prst="rect">
            <a:avLst/>
          </a:prstGeom>
          <a:noFill/>
          <a:ln>
            <a:noFill/>
          </a:ln>
        </p:spPr>
      </p:pic>
      <p:sp>
        <p:nvSpPr>
          <p:cNvPr id="148" name="Google Shape;148;p23"/>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bg>
      <p:bgPr>
        <a:gradFill>
          <a:gsLst>
            <a:gs pos="0">
              <a:srgbClr val="1A5F8C"/>
            </a:gs>
            <a:gs pos="78000">
              <a:srgbClr val="062A41"/>
            </a:gs>
            <a:gs pos="100000">
              <a:srgbClr val="062A41"/>
            </a:gs>
          </a:gsLst>
          <a:lin ang="4200000" scaled="0"/>
        </a:gradFill>
      </p:bgPr>
    </p:bg>
    <p:spTree>
      <p:nvGrpSpPr>
        <p:cNvPr id="149" name="Shape 149"/>
        <p:cNvGrpSpPr/>
        <p:nvPr/>
      </p:nvGrpSpPr>
      <p:grpSpPr>
        <a:xfrm>
          <a:off x="0" y="0"/>
          <a:ext cx="0" cy="0"/>
          <a:chOff x="0" y="0"/>
          <a:chExt cx="0" cy="0"/>
        </a:xfrm>
      </p:grpSpPr>
      <p:sp>
        <p:nvSpPr>
          <p:cNvPr id="150" name="Google Shape;150;p24"/>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1" name="Google Shape;151;p2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2" name="Google Shape;152;p24"/>
          <p:cNvPicPr preferRelativeResize="0"/>
          <p:nvPr/>
        </p:nvPicPr>
        <p:blipFill rotWithShape="1">
          <a:blip r:embed="rId2">
            <a:alphaModFix/>
          </a:blip>
          <a:srcRect b="0" l="0" r="0" t="0"/>
          <a:stretch/>
        </p:blipFill>
        <p:spPr>
          <a:xfrm rot="941603">
            <a:off x="-340607" y="3536165"/>
            <a:ext cx="3727485" cy="4272270"/>
          </a:xfrm>
          <a:prstGeom prst="rect">
            <a:avLst/>
          </a:prstGeom>
          <a:noFill/>
          <a:ln>
            <a:noFill/>
          </a:ln>
        </p:spPr>
      </p:pic>
      <p:pic>
        <p:nvPicPr>
          <p:cNvPr id="153" name="Google Shape;153;p24"/>
          <p:cNvPicPr preferRelativeResize="0"/>
          <p:nvPr/>
        </p:nvPicPr>
        <p:blipFill rotWithShape="1">
          <a:blip r:embed="rId3">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4" name="Shape 154"/>
        <p:cNvGrpSpPr/>
        <p:nvPr/>
      </p:nvGrpSpPr>
      <p:grpSpPr>
        <a:xfrm>
          <a:off x="0" y="0"/>
          <a:ext cx="0" cy="0"/>
          <a:chOff x="0" y="0"/>
          <a:chExt cx="0" cy="0"/>
        </a:xfrm>
      </p:grpSpPr>
      <p:sp>
        <p:nvSpPr>
          <p:cNvPr id="155" name="Google Shape;155;p2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6" name="Google Shape;156;p25"/>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57" name="Google Shape;157;p25"/>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Green">
  <p:cSld name="Title Slide - Green">
    <p:bg>
      <p:bgPr>
        <a:gradFill>
          <a:gsLst>
            <a:gs pos="0">
              <a:srgbClr val="88BB4A"/>
            </a:gs>
            <a:gs pos="78000">
              <a:srgbClr val="4E662C"/>
            </a:gs>
            <a:gs pos="100000">
              <a:srgbClr val="4E662C"/>
            </a:gs>
          </a:gsLst>
          <a:lin ang="4200000" scaled="0"/>
        </a:gradFill>
      </p:bgPr>
    </p:bg>
    <p:spTree>
      <p:nvGrpSpPr>
        <p:cNvPr id="21" name="Shape 21"/>
        <p:cNvGrpSpPr/>
        <p:nvPr/>
      </p:nvGrpSpPr>
      <p:grpSpPr>
        <a:xfrm>
          <a:off x="0" y="0"/>
          <a:ext cx="0" cy="0"/>
          <a:chOff x="0" y="0"/>
          <a:chExt cx="0" cy="0"/>
        </a:xfrm>
      </p:grpSpPr>
      <p:pic>
        <p:nvPicPr>
          <p:cNvPr id="22" name="Google Shape;22;p4"/>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3" name="Google Shape;23;p4"/>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4"/>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5" name="Google Shape;25;p4"/>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Orange">
  <p:cSld name="Title Slide - Orange">
    <p:bg>
      <p:bgPr>
        <a:gradFill>
          <a:gsLst>
            <a:gs pos="0">
              <a:srgbClr val="DA4E1F"/>
            </a:gs>
            <a:gs pos="78000">
              <a:srgbClr val="6E2A1D"/>
            </a:gs>
            <a:gs pos="100000">
              <a:srgbClr val="6E2A1D"/>
            </a:gs>
          </a:gsLst>
          <a:lin ang="4200000" scaled="0"/>
        </a:gradFill>
      </p:bgPr>
    </p:bg>
    <p:spTree>
      <p:nvGrpSpPr>
        <p:cNvPr id="26" name="Shape 26"/>
        <p:cNvGrpSpPr/>
        <p:nvPr/>
      </p:nvGrpSpPr>
      <p:grpSpPr>
        <a:xfrm>
          <a:off x="0" y="0"/>
          <a:ext cx="0" cy="0"/>
          <a:chOff x="0" y="0"/>
          <a:chExt cx="0" cy="0"/>
        </a:xfrm>
      </p:grpSpPr>
      <p:pic>
        <p:nvPicPr>
          <p:cNvPr id="27" name="Google Shape;27;p5"/>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8" name="Google Shape;28;p5"/>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30" name="Google Shape;30;p5"/>
          <p:cNvPicPr preferRelativeResize="0"/>
          <p:nvPr/>
        </p:nvPicPr>
        <p:blipFill rotWithShape="1">
          <a:blip r:embed="rId3">
            <a:alphaModFix amt="20000"/>
          </a:blip>
          <a:srcRect b="0" l="0" r="0" t="0"/>
          <a:stretch/>
        </p:blipFill>
        <p:spPr>
          <a:xfrm rot="941603">
            <a:off x="-501752" y="-329161"/>
            <a:ext cx="6255920" cy="717024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Light">
  <p:cSld name="Slide Breaker - Light">
    <p:bg>
      <p:bgPr>
        <a:solidFill>
          <a:schemeClr val="lt1"/>
        </a:solidFill>
      </p:bgPr>
    </p:bg>
    <p:spTree>
      <p:nvGrpSpPr>
        <p:cNvPr id="31" name="Shape 31"/>
        <p:cNvGrpSpPr/>
        <p:nvPr/>
      </p:nvGrpSpPr>
      <p:grpSpPr>
        <a:xfrm>
          <a:off x="0" y="0"/>
          <a:ext cx="0" cy="0"/>
          <a:chOff x="0" y="0"/>
          <a:chExt cx="0" cy="0"/>
        </a:xfrm>
      </p:grpSpPr>
      <p:sp>
        <p:nvSpPr>
          <p:cNvPr id="32" name="Google Shape;32;p6"/>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33" name="Google Shape;33;p6"/>
          <p:cNvPicPr preferRelativeResize="0"/>
          <p:nvPr/>
        </p:nvPicPr>
        <p:blipFill rotWithShape="1">
          <a:blip r:embed="rId2">
            <a:alphaModFix/>
          </a:blip>
          <a:srcRect b="0" l="0" r="0" t="0"/>
          <a:stretch/>
        </p:blipFill>
        <p:spPr>
          <a:xfrm>
            <a:off x="622822" y="1426341"/>
            <a:ext cx="2660705" cy="3054608"/>
          </a:xfrm>
          <a:prstGeom prst="rect">
            <a:avLst/>
          </a:prstGeom>
          <a:noFill/>
          <a:ln>
            <a:noFill/>
          </a:ln>
        </p:spPr>
      </p:pic>
      <p:pic>
        <p:nvPicPr>
          <p:cNvPr id="34" name="Google Shape;34;p6"/>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cxnSp>
        <p:nvCxnSpPr>
          <p:cNvPr id="35" name="Google Shape;35;p6"/>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36" name="Google Shape;36;p6"/>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Blue">
  <p:cSld name="2_Slide Breaker - Blue">
    <p:bg>
      <p:bgPr>
        <a:gradFill>
          <a:gsLst>
            <a:gs pos="0">
              <a:srgbClr val="1A5F8C"/>
            </a:gs>
            <a:gs pos="78000">
              <a:srgbClr val="062A41"/>
            </a:gs>
            <a:gs pos="100000">
              <a:srgbClr val="062A41"/>
            </a:gs>
          </a:gsLst>
          <a:lin ang="4200000" scaled="0"/>
        </a:gradFill>
      </p:bgPr>
    </p:bg>
    <p:spTree>
      <p:nvGrpSpPr>
        <p:cNvPr id="37" name="Shape 37"/>
        <p:cNvGrpSpPr/>
        <p:nvPr/>
      </p:nvGrpSpPr>
      <p:grpSpPr>
        <a:xfrm>
          <a:off x="0" y="0"/>
          <a:ext cx="0" cy="0"/>
          <a:chOff x="0" y="0"/>
          <a:chExt cx="0" cy="0"/>
        </a:xfrm>
      </p:grpSpPr>
      <p:pic>
        <p:nvPicPr>
          <p:cNvPr id="38" name="Google Shape;38;p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39" name="Google Shape;39;p7"/>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0" name="Google Shape;40;p7"/>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1" name="Google Shape;41;p7"/>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Orange">
  <p:cSld name="Slide Breaker - Orange">
    <p:bg>
      <p:bgPr>
        <a:gradFill>
          <a:gsLst>
            <a:gs pos="0">
              <a:srgbClr val="DA4E1F"/>
            </a:gs>
            <a:gs pos="78000">
              <a:srgbClr val="6E2A1D"/>
            </a:gs>
            <a:gs pos="100000">
              <a:srgbClr val="6E2A1D"/>
            </a:gs>
          </a:gsLst>
          <a:lin ang="4200000" scaled="0"/>
        </a:gradFill>
      </p:bgPr>
    </p:bg>
    <p:spTree>
      <p:nvGrpSpPr>
        <p:cNvPr id="42" name="Shape 42"/>
        <p:cNvGrpSpPr/>
        <p:nvPr/>
      </p:nvGrpSpPr>
      <p:grpSpPr>
        <a:xfrm>
          <a:off x="0" y="0"/>
          <a:ext cx="0" cy="0"/>
          <a:chOff x="0" y="0"/>
          <a:chExt cx="0" cy="0"/>
        </a:xfrm>
      </p:grpSpPr>
      <p:pic>
        <p:nvPicPr>
          <p:cNvPr id="43" name="Google Shape;43;p8"/>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4" name="Google Shape;44;p8"/>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5" name="Google Shape;45;p8"/>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6" name="Google Shape;46;p8"/>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Green">
  <p:cSld name="Slide Breaker - Green">
    <p:bg>
      <p:bgPr>
        <a:gradFill>
          <a:gsLst>
            <a:gs pos="0">
              <a:srgbClr val="88BB4A"/>
            </a:gs>
            <a:gs pos="78000">
              <a:srgbClr val="4E662C"/>
            </a:gs>
            <a:gs pos="100000">
              <a:srgbClr val="4E662C"/>
            </a:gs>
          </a:gsLst>
          <a:lin ang="4200000" scaled="0"/>
        </a:gradFill>
      </p:bgPr>
    </p:bg>
    <p:spTree>
      <p:nvGrpSpPr>
        <p:cNvPr id="47" name="Shape 47"/>
        <p:cNvGrpSpPr/>
        <p:nvPr/>
      </p:nvGrpSpPr>
      <p:grpSpPr>
        <a:xfrm>
          <a:off x="0" y="0"/>
          <a:ext cx="0" cy="0"/>
          <a:chOff x="0" y="0"/>
          <a:chExt cx="0" cy="0"/>
        </a:xfrm>
      </p:grpSpPr>
      <p:pic>
        <p:nvPicPr>
          <p:cNvPr id="48" name="Google Shape;48;p9"/>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9" name="Google Shape;49;p9"/>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0" name="Google Shape;50;p9"/>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51" name="Google Shape;51;p9"/>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Blue">
  <p:cSld name="3_Slide Breaker - Blue">
    <p:bg>
      <p:bgPr>
        <a:solidFill>
          <a:schemeClr val="lt1"/>
        </a:solidFill>
      </p:bgPr>
    </p:bg>
    <p:spTree>
      <p:nvGrpSpPr>
        <p:cNvPr id="52" name="Shape 52"/>
        <p:cNvGrpSpPr/>
        <p:nvPr/>
      </p:nvGrpSpPr>
      <p:grpSpPr>
        <a:xfrm>
          <a:off x="0" y="0"/>
          <a:ext cx="0" cy="0"/>
          <a:chOff x="0" y="0"/>
          <a:chExt cx="0" cy="0"/>
        </a:xfrm>
      </p:grpSpPr>
      <p:sp>
        <p:nvSpPr>
          <p:cNvPr id="53" name="Google Shape;53;p10"/>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 name="Google Shape;54;p10"/>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5" name="Google Shape;55;p10"/>
          <p:cNvPicPr preferRelativeResize="0"/>
          <p:nvPr/>
        </p:nvPicPr>
        <p:blipFill rotWithShape="1">
          <a:blip r:embed="rId2">
            <a:alphaModFix amt="20000"/>
          </a:blip>
          <a:srcRect b="0" l="0" r="0" t="0"/>
          <a:stretch/>
        </p:blipFill>
        <p:spPr>
          <a:xfrm rot="941603">
            <a:off x="115065" y="4207763"/>
            <a:ext cx="2245104" cy="2573234"/>
          </a:xfrm>
          <a:prstGeom prst="rect">
            <a:avLst/>
          </a:prstGeom>
          <a:noFill/>
          <a:ln>
            <a:noFill/>
          </a:ln>
        </p:spPr>
      </p:pic>
      <p:sp>
        <p:nvSpPr>
          <p:cNvPr id="56" name="Google Shape;56;p10"/>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cxnSp>
        <p:nvCxnSpPr>
          <p:cNvPr id="57" name="Google Shape;57;p1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pic>
        <p:nvPicPr>
          <p:cNvPr id="58" name="Google Shape;58;p10"/>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sp>
        <p:nvSpPr>
          <p:cNvPr id="59" name="Google Shape;59;p10"/>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5"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7.xml"/><Relationship Id="rId3" Type="http://schemas.openxmlformats.org/officeDocument/2006/relationships/hyperlink" Target="https://docs.google.com/document/d/1O_DIH6ONpxVgq9CodczkLWAjrgx5BsS7S1OhfcpCuS0/edit"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6"/>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75000"/>
              <a:buFont typeface="Helvetica Neue"/>
              <a:buNone/>
            </a:pPr>
            <a:r>
              <a:rPr lang="en-US" sz="4800"/>
              <a:t>Responding to Harmful Behaviors</a:t>
            </a:r>
            <a:endParaRPr sz="4800"/>
          </a:p>
        </p:txBody>
      </p:sp>
      <p:sp>
        <p:nvSpPr>
          <p:cNvPr id="163" name="Google Shape;163;p26"/>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2000"/>
              <a:buNone/>
            </a:pPr>
            <a:r>
              <a:rPr lang="en-US" sz="3000"/>
              <a:t> </a:t>
            </a:r>
            <a:endParaRPr sz="3000"/>
          </a:p>
        </p:txBody>
      </p:sp>
      <p:sp>
        <p:nvSpPr>
          <p:cNvPr id="164" name="Google Shape;164;p26"/>
          <p:cNvSpPr txBox="1"/>
          <p:nvPr/>
        </p:nvSpPr>
        <p:spPr>
          <a:xfrm>
            <a:off x="7501175" y="3509938"/>
            <a:ext cx="3721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a:latin typeface="Calibri"/>
                <a:ea typeface="Calibri"/>
                <a:cs typeface="Calibri"/>
                <a:sym typeface="Calibri"/>
              </a:rPr>
              <a:t>Chapter 2 Learning Experience  7</a:t>
            </a:r>
            <a:endParaRPr>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7"/>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Check-In</a:t>
            </a:r>
            <a:endParaRPr/>
          </a:p>
        </p:txBody>
      </p:sp>
      <p:sp>
        <p:nvSpPr>
          <p:cNvPr id="170" name="Google Shape;170;p27"/>
          <p:cNvSpPr txBox="1"/>
          <p:nvPr/>
        </p:nvSpPr>
        <p:spPr>
          <a:xfrm>
            <a:off x="362025" y="817175"/>
            <a:ext cx="11523000" cy="2970600"/>
          </a:xfrm>
          <a:prstGeom prst="rect">
            <a:avLst/>
          </a:prstGeom>
          <a:noFill/>
          <a:ln>
            <a:noFill/>
          </a:ln>
        </p:spPr>
        <p:txBody>
          <a:bodyPr anchorCtr="0" anchor="t" bIns="91425" lIns="91425" spcFirstLastPara="1" rIns="91425" wrap="square" tIns="91425">
            <a:spAutoFit/>
          </a:bodyPr>
          <a:lstStyle/>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Let’s settle ourselves so we are focused and ready for learning. Sit comfortably and either close your eyes or find a place to rest your gaze. </a:t>
            </a:r>
            <a:endParaRPr i="1"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Recall an appreciation you have for a person or learning process in the classroom. </a:t>
            </a:r>
            <a:endParaRPr i="1"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Notice any sensations you feel on the inside as you recall this appreciation. </a:t>
            </a:r>
            <a:endParaRPr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If you notice a pleasant or neutral sensation, allow yourself to stay with it for a moment. If you notice an unpleasant sensation, allow yourself to shift to some place that feels better. </a:t>
            </a:r>
            <a:endParaRPr i="1"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You can also shift to grounding. </a:t>
            </a:r>
            <a:endParaRPr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When you’re ready, shift your attention from this internal awareness back to our group.</a:t>
            </a:r>
            <a:endParaRPr sz="2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8"/>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Presentation/Discussion</a:t>
            </a:r>
            <a:endParaRPr/>
          </a:p>
        </p:txBody>
      </p:sp>
      <p:sp>
        <p:nvSpPr>
          <p:cNvPr id="176" name="Google Shape;176;p28"/>
          <p:cNvSpPr txBox="1"/>
          <p:nvPr/>
        </p:nvSpPr>
        <p:spPr>
          <a:xfrm>
            <a:off x="231000" y="982675"/>
            <a:ext cx="11730000" cy="5079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2000">
                <a:solidFill>
                  <a:schemeClr val="dk1"/>
                </a:solidFill>
                <a:latin typeface="Calibri"/>
                <a:ea typeface="Calibri"/>
                <a:cs typeface="Calibri"/>
                <a:sym typeface="Calibri"/>
              </a:rPr>
              <a:t>What are Harmful Behaviors? </a:t>
            </a:r>
            <a:r>
              <a:rPr i="1" lang="en-US" sz="2000">
                <a:solidFill>
                  <a:schemeClr val="dk1"/>
                </a:solidFill>
                <a:latin typeface="Calibri"/>
                <a:ea typeface="Calibri"/>
                <a:cs typeface="Calibri"/>
                <a:sym typeface="Calibri"/>
              </a:rPr>
              <a:t>- </a:t>
            </a:r>
            <a:r>
              <a:rPr b="1" lang="en-US" sz="2000">
                <a:solidFill>
                  <a:schemeClr val="dk1"/>
                </a:solidFill>
                <a:latin typeface="Calibri"/>
                <a:ea typeface="Calibri"/>
                <a:cs typeface="Calibri"/>
                <a:sym typeface="Calibri"/>
              </a:rPr>
              <a:t>Harmful Behavior, Impact and Intent</a:t>
            </a:r>
            <a:endParaRPr b="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How do our words and actions have an impact on others? </a:t>
            </a:r>
            <a:endParaRPr sz="2000">
              <a:solidFill>
                <a:schemeClr val="dk1"/>
              </a:solidFill>
              <a:latin typeface="Calibri"/>
              <a:ea typeface="Calibri"/>
              <a:cs typeface="Calibri"/>
              <a:sym typeface="Calibri"/>
            </a:endParaRPr>
          </a:p>
          <a:p>
            <a:pPr indent="-355600" lvl="1" marL="914400" rtl="0" algn="l">
              <a:spcBef>
                <a:spcPts val="0"/>
              </a:spcBef>
              <a:spcAft>
                <a:spcPts val="0"/>
              </a:spcAft>
              <a:buClr>
                <a:schemeClr val="dk1"/>
              </a:buClr>
              <a:buSzPts val="2000"/>
              <a:buFont typeface="Calibri"/>
              <a:buAutoNum type="alphaLcPeriod"/>
            </a:pPr>
            <a:r>
              <a:rPr lang="en-US" sz="2000">
                <a:solidFill>
                  <a:schemeClr val="dk1"/>
                </a:solidFill>
                <a:latin typeface="Calibri"/>
                <a:ea typeface="Calibri"/>
                <a:cs typeface="Calibri"/>
                <a:sym typeface="Calibri"/>
              </a:rPr>
              <a:t>Discuss</a:t>
            </a:r>
            <a:r>
              <a:rPr lang="en-US" sz="2000">
                <a:solidFill>
                  <a:schemeClr val="dk1"/>
                </a:solidFill>
                <a:latin typeface="Calibri"/>
                <a:ea typeface="Calibri"/>
                <a:cs typeface="Calibri"/>
                <a:sym typeface="Calibri"/>
              </a:rPr>
              <a:t> with a partner or small group </a:t>
            </a:r>
            <a:endParaRPr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The impact of our behavior can be positive, negative or neutral. Today we are going to focus on small to medium behaviors that are considered harmful. </a:t>
            </a:r>
            <a:r>
              <a:rPr b="1" lang="en-US" sz="2000">
                <a:solidFill>
                  <a:schemeClr val="dk1"/>
                </a:solidFill>
                <a:latin typeface="Calibri"/>
                <a:ea typeface="Calibri"/>
                <a:cs typeface="Calibri"/>
                <a:sym typeface="Calibri"/>
              </a:rPr>
              <a:t>Harmful behaviors </a:t>
            </a:r>
            <a:r>
              <a:rPr lang="en-US" sz="2000">
                <a:solidFill>
                  <a:schemeClr val="dk1"/>
                </a:solidFill>
                <a:latin typeface="Calibri"/>
                <a:ea typeface="Calibri"/>
                <a:cs typeface="Calibri"/>
                <a:sym typeface="Calibri"/>
              </a:rPr>
              <a:t>have a negative impact on others. </a:t>
            </a:r>
            <a:r>
              <a:rPr lang="en-US" sz="2000">
                <a:solidFill>
                  <a:schemeClr val="dk1"/>
                </a:solidFill>
              </a:rPr>
              <a:t>There are many different kinds of harmful behaviors.</a:t>
            </a:r>
            <a:r>
              <a:rPr lang="en-US" sz="2000">
                <a:solidFill>
                  <a:schemeClr val="dk1"/>
                </a:solidFill>
                <a:latin typeface="Calibri"/>
                <a:ea typeface="Calibri"/>
                <a:cs typeface="Calibri"/>
                <a:sym typeface="Calibri"/>
              </a:rPr>
              <a:t>  They can be expressed through words, actions, or inactions. </a:t>
            </a:r>
            <a:endParaRPr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How do harmful behaviors </a:t>
            </a:r>
            <a:r>
              <a:rPr b="1" lang="en-US" sz="2000">
                <a:solidFill>
                  <a:schemeClr val="dk1"/>
                </a:solidFill>
                <a:latin typeface="Calibri"/>
                <a:ea typeface="Calibri"/>
                <a:cs typeface="Calibri"/>
                <a:sym typeface="Calibri"/>
              </a:rPr>
              <a:t>impact </a:t>
            </a:r>
            <a:r>
              <a:rPr lang="en-US" sz="2000">
                <a:solidFill>
                  <a:schemeClr val="dk1"/>
                </a:solidFill>
                <a:latin typeface="Calibri"/>
                <a:ea typeface="Calibri"/>
                <a:cs typeface="Calibri"/>
                <a:sym typeface="Calibri"/>
              </a:rPr>
              <a:t>others? </a:t>
            </a:r>
            <a:endParaRPr sz="2000">
              <a:solidFill>
                <a:schemeClr val="dk1"/>
              </a:solidFill>
              <a:latin typeface="Calibri"/>
              <a:ea typeface="Calibri"/>
              <a:cs typeface="Calibri"/>
              <a:sym typeface="Calibri"/>
            </a:endParaRPr>
          </a:p>
          <a:p>
            <a:pPr indent="-355600" lvl="6" marL="3200400" rtl="0" algn="l">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Discuss with a partner or small group</a:t>
            </a:r>
            <a:endParaRPr sz="2000">
              <a:solidFill>
                <a:schemeClr val="dk1"/>
              </a:solidFill>
              <a:latin typeface="Calibri"/>
              <a:ea typeface="Calibri"/>
              <a:cs typeface="Calibri"/>
              <a:sym typeface="Calibri"/>
            </a:endParaRPr>
          </a:p>
          <a:p>
            <a:pPr indent="-355600" lvl="6" marL="3200400" rtl="0" algn="l">
              <a:lnSpc>
                <a:spcPct val="11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 </a:t>
            </a:r>
            <a:r>
              <a:rPr i="1" lang="en-US" sz="2000">
                <a:solidFill>
                  <a:schemeClr val="dk1"/>
                </a:solidFill>
                <a:latin typeface="Calibri"/>
                <a:ea typeface="Calibri"/>
                <a:cs typeface="Calibri"/>
                <a:sym typeface="Calibri"/>
              </a:rPr>
              <a:t>Sometimes these behaviors are done on purpose, with the intention to be hurtful or disparaging. Sometimes they are thoughtless and not intentional and the impact of the behavior does not match the intent. </a:t>
            </a:r>
            <a:endParaRPr i="1" sz="2000">
              <a:solidFill>
                <a:schemeClr val="dk1"/>
              </a:solidFill>
              <a:latin typeface="Calibri"/>
              <a:ea typeface="Calibri"/>
              <a:cs typeface="Calibri"/>
              <a:sym typeface="Calibri"/>
            </a:endParaRPr>
          </a:p>
          <a:p>
            <a:pPr indent="-355600" lvl="6" marL="32004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How might practicing resiliency skills help the intent of our actions and behaviors match the impact of them? </a:t>
            </a:r>
            <a:endParaRPr i="1" sz="2000">
              <a:solidFill>
                <a:schemeClr val="dk1"/>
              </a:solidFill>
              <a:latin typeface="Calibri"/>
              <a:ea typeface="Calibri"/>
              <a:cs typeface="Calibri"/>
              <a:sym typeface="Calibri"/>
            </a:endParaRPr>
          </a:p>
          <a:p>
            <a:pPr indent="-355600" lvl="7" marL="3657600" rtl="0" algn="l">
              <a:spcBef>
                <a:spcPts val="0"/>
              </a:spcBef>
              <a:spcAft>
                <a:spcPts val="0"/>
              </a:spcAft>
              <a:buClr>
                <a:schemeClr val="dk1"/>
              </a:buClr>
              <a:buSzPts val="2000"/>
              <a:buFont typeface="Calibri"/>
              <a:buAutoNum type="alphaLcPeriod"/>
            </a:pPr>
            <a:r>
              <a:rPr lang="en-US" sz="2000">
                <a:solidFill>
                  <a:schemeClr val="dk1"/>
                </a:solidFill>
                <a:latin typeface="Calibri"/>
                <a:ea typeface="Calibri"/>
                <a:cs typeface="Calibri"/>
                <a:sym typeface="Calibri"/>
              </a:rPr>
              <a:t>Discuss with a partner or small group	 </a:t>
            </a:r>
            <a:endParaRPr sz="20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9"/>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1100"/>
              <a:buFont typeface="Arial"/>
              <a:buNone/>
            </a:pPr>
            <a:r>
              <a:rPr lang="en-US"/>
              <a:t>Presentation/Discussion</a:t>
            </a:r>
            <a:endParaRPr/>
          </a:p>
        </p:txBody>
      </p:sp>
      <p:sp>
        <p:nvSpPr>
          <p:cNvPr id="182" name="Google Shape;182;p29"/>
          <p:cNvSpPr txBox="1"/>
          <p:nvPr/>
        </p:nvSpPr>
        <p:spPr>
          <a:xfrm>
            <a:off x="455125" y="1062625"/>
            <a:ext cx="11523000" cy="55104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US" sz="2000">
                <a:solidFill>
                  <a:srgbClr val="0E101A"/>
                </a:solidFill>
                <a:latin typeface="Calibri"/>
                <a:ea typeface="Calibri"/>
                <a:cs typeface="Calibri"/>
                <a:sym typeface="Calibri"/>
              </a:rPr>
              <a:t>How to Work Through and With Stressors Like Harmful Behaviors</a:t>
            </a:r>
            <a:endParaRPr b="1" i="1" sz="2000">
              <a:solidFill>
                <a:srgbClr val="0000FF"/>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In small groups, engage in a discussion using the following prompts.</a:t>
            </a:r>
            <a:endParaRPr sz="2000">
              <a:solidFill>
                <a:schemeClr val="dk1"/>
              </a:solidFill>
              <a:latin typeface="Calibri"/>
              <a:ea typeface="Calibri"/>
              <a:cs typeface="Calibri"/>
              <a:sym typeface="Calibri"/>
            </a:endParaRPr>
          </a:p>
          <a:p>
            <a:pPr indent="-355600" lvl="1" marL="914400" rtl="0" algn="l">
              <a:lnSpc>
                <a:spcPct val="115000"/>
              </a:lnSpc>
              <a:spcBef>
                <a:spcPts val="0"/>
              </a:spcBef>
              <a:spcAft>
                <a:spcPts val="0"/>
              </a:spcAft>
              <a:buClr>
                <a:schemeClr val="dk1"/>
              </a:buClr>
              <a:buSzPts val="2000"/>
              <a:buFont typeface="Calibri"/>
              <a:buAutoNum type="alphaLcPeriod"/>
            </a:pPr>
            <a:r>
              <a:rPr lang="en-US" sz="2000">
                <a:solidFill>
                  <a:schemeClr val="dk1"/>
                </a:solidFill>
                <a:latin typeface="Calibri"/>
                <a:ea typeface="Calibri"/>
                <a:cs typeface="Calibri"/>
                <a:sym typeface="Calibri"/>
              </a:rPr>
              <a:t>Describe and share what you know about self-regulation. </a:t>
            </a:r>
            <a:endParaRPr sz="2000">
              <a:solidFill>
                <a:schemeClr val="dk1"/>
              </a:solidFill>
              <a:latin typeface="Calibri"/>
              <a:ea typeface="Calibri"/>
              <a:cs typeface="Calibri"/>
              <a:sym typeface="Calibri"/>
            </a:endParaRPr>
          </a:p>
          <a:p>
            <a:pPr indent="-355600" lvl="1" marL="914400" rtl="0" algn="l">
              <a:lnSpc>
                <a:spcPct val="115000"/>
              </a:lnSpc>
              <a:spcBef>
                <a:spcPts val="0"/>
              </a:spcBef>
              <a:spcAft>
                <a:spcPts val="0"/>
              </a:spcAft>
              <a:buClr>
                <a:schemeClr val="dk1"/>
              </a:buClr>
              <a:buSzPts val="2000"/>
              <a:buFont typeface="Calibri"/>
              <a:buAutoNum type="alphaLcPeriod"/>
            </a:pPr>
            <a:r>
              <a:rPr lang="en-US" sz="2000">
                <a:solidFill>
                  <a:schemeClr val="dk1"/>
                </a:solidFill>
                <a:latin typeface="Calibri"/>
                <a:ea typeface="Calibri"/>
                <a:cs typeface="Calibri"/>
                <a:sym typeface="Calibri"/>
              </a:rPr>
              <a:t>Describe and share what you know about self agency. </a:t>
            </a:r>
            <a:endParaRPr sz="2000">
              <a:solidFill>
                <a:schemeClr val="dk1"/>
              </a:solidFill>
              <a:latin typeface="Calibri"/>
              <a:ea typeface="Calibri"/>
              <a:cs typeface="Calibri"/>
              <a:sym typeface="Calibri"/>
            </a:endParaRPr>
          </a:p>
          <a:p>
            <a:pPr indent="-355600" lvl="1" marL="914400" rtl="0" algn="l">
              <a:lnSpc>
                <a:spcPct val="115000"/>
              </a:lnSpc>
              <a:spcBef>
                <a:spcPts val="0"/>
              </a:spcBef>
              <a:spcAft>
                <a:spcPts val="0"/>
              </a:spcAft>
              <a:buClr>
                <a:schemeClr val="dk1"/>
              </a:buClr>
              <a:buSzPts val="2000"/>
              <a:buFont typeface="Calibri"/>
              <a:buAutoNum type="alphaLcPeriod"/>
            </a:pPr>
            <a:r>
              <a:rPr lang="en-US" sz="2000">
                <a:solidFill>
                  <a:schemeClr val="dk1"/>
                </a:solidFill>
                <a:latin typeface="Calibri"/>
                <a:ea typeface="Calibri"/>
                <a:cs typeface="Calibri"/>
                <a:sym typeface="Calibri"/>
              </a:rPr>
              <a:t>Describe and share what you know about self advocacy. </a:t>
            </a:r>
            <a:endParaRPr sz="2000">
              <a:solidFill>
                <a:schemeClr val="dk1"/>
              </a:solidFill>
              <a:latin typeface="Calibri"/>
              <a:ea typeface="Calibri"/>
              <a:cs typeface="Calibri"/>
              <a:sym typeface="Calibri"/>
            </a:endParaRPr>
          </a:p>
          <a:p>
            <a:pPr indent="-355600" lvl="1" marL="914400" rtl="0" algn="l">
              <a:lnSpc>
                <a:spcPct val="115000"/>
              </a:lnSpc>
              <a:spcBef>
                <a:spcPts val="0"/>
              </a:spcBef>
              <a:spcAft>
                <a:spcPts val="0"/>
              </a:spcAft>
              <a:buClr>
                <a:schemeClr val="dk1"/>
              </a:buClr>
              <a:buSzPts val="2000"/>
              <a:buFont typeface="Calibri"/>
              <a:buAutoNum type="alphaLcPeriod"/>
            </a:pPr>
            <a:r>
              <a:rPr lang="en-US" sz="2000">
                <a:solidFill>
                  <a:schemeClr val="dk1"/>
                </a:solidFill>
                <a:latin typeface="Calibri"/>
                <a:ea typeface="Calibri"/>
                <a:cs typeface="Calibri"/>
                <a:sym typeface="Calibri"/>
              </a:rPr>
              <a:t>Are these three terms related, why or why not? </a:t>
            </a:r>
            <a:endParaRPr sz="2000">
              <a:solidFill>
                <a:schemeClr val="dk1"/>
              </a:solidFill>
              <a:latin typeface="Calibri"/>
              <a:ea typeface="Calibri"/>
              <a:cs typeface="Calibri"/>
              <a:sym typeface="Calibri"/>
            </a:endParaRPr>
          </a:p>
          <a:p>
            <a:pPr indent="-355600" lvl="6" marL="32004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Practice </a:t>
            </a:r>
            <a:r>
              <a:rPr b="1" lang="en-US" sz="2000">
                <a:solidFill>
                  <a:schemeClr val="dk1"/>
                </a:solidFill>
                <a:latin typeface="Calibri"/>
                <a:ea typeface="Calibri"/>
                <a:cs typeface="Calibri"/>
                <a:sym typeface="Calibri"/>
              </a:rPr>
              <a:t>Self-Regulation. Self Regulation</a:t>
            </a:r>
            <a:r>
              <a:rPr lang="en-US" sz="2000">
                <a:solidFill>
                  <a:schemeClr val="dk1"/>
                </a:solidFill>
                <a:latin typeface="Calibri"/>
                <a:ea typeface="Calibri"/>
                <a:cs typeface="Calibri"/>
                <a:sym typeface="Calibri"/>
              </a:rPr>
              <a:t> is the ability to navigate one’s emotions, one’s nervous system, and one’s behaviors so as to promote well-being and avoid harm to oneself and others.</a:t>
            </a:r>
            <a:endParaRPr sz="2000">
              <a:solidFill>
                <a:schemeClr val="dk1"/>
              </a:solidFill>
              <a:latin typeface="Calibri"/>
              <a:ea typeface="Calibri"/>
              <a:cs typeface="Calibri"/>
              <a:sym typeface="Calibri"/>
            </a:endParaRPr>
          </a:p>
          <a:p>
            <a:pPr indent="-355600" lvl="6" marL="3200400" rtl="0" algn="l">
              <a:lnSpc>
                <a:spcPct val="115000"/>
              </a:lnSpc>
              <a:spcBef>
                <a:spcPts val="0"/>
              </a:spcBef>
              <a:spcAft>
                <a:spcPts val="0"/>
              </a:spcAft>
              <a:buClr>
                <a:schemeClr val="dk1"/>
              </a:buClr>
              <a:buSzPts val="2000"/>
              <a:buFont typeface="Calibri"/>
              <a:buAutoNum type="arabicPeriod"/>
            </a:pPr>
            <a:r>
              <a:rPr b="1" lang="en-US" sz="2000">
                <a:solidFill>
                  <a:schemeClr val="dk1"/>
                </a:solidFill>
                <a:latin typeface="Calibri"/>
                <a:ea typeface="Calibri"/>
                <a:cs typeface="Calibri"/>
                <a:sym typeface="Calibri"/>
              </a:rPr>
              <a:t>Self-Advocacy </a:t>
            </a:r>
            <a:r>
              <a:rPr lang="en-US" sz="2000">
                <a:solidFill>
                  <a:schemeClr val="dk1"/>
                </a:solidFill>
                <a:latin typeface="Calibri"/>
                <a:ea typeface="Calibri"/>
                <a:cs typeface="Calibri"/>
                <a:sym typeface="Calibri"/>
              </a:rPr>
              <a:t>is the ability to communicate one's needs and to speak up for oneself. Self-advocacy supports individuals in being able to make personal decisions that promote their wellbeing. </a:t>
            </a:r>
            <a:endParaRPr sz="2000">
              <a:solidFill>
                <a:schemeClr val="dk1"/>
              </a:solidFill>
              <a:latin typeface="Calibri"/>
              <a:ea typeface="Calibri"/>
              <a:cs typeface="Calibri"/>
              <a:sym typeface="Calibri"/>
            </a:endParaRPr>
          </a:p>
          <a:p>
            <a:pPr indent="-355600" lvl="6" marL="3200400" rtl="0" algn="l">
              <a:lnSpc>
                <a:spcPct val="12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Having</a:t>
            </a:r>
            <a:r>
              <a:rPr b="1" lang="en-US" sz="2000">
                <a:solidFill>
                  <a:schemeClr val="dk1"/>
                </a:solidFill>
                <a:latin typeface="Calibri"/>
                <a:ea typeface="Calibri"/>
                <a:cs typeface="Calibri"/>
                <a:sym typeface="Calibri"/>
              </a:rPr>
              <a:t> Self-Agency </a:t>
            </a:r>
            <a:r>
              <a:rPr lang="en-US" sz="2000">
                <a:solidFill>
                  <a:schemeClr val="dk1"/>
                </a:solidFill>
                <a:latin typeface="Calibri"/>
                <a:ea typeface="Calibri"/>
                <a:cs typeface="Calibri"/>
                <a:sym typeface="Calibri"/>
              </a:rPr>
              <a:t>means you have the capacity to take action. It is often viewed in terms of “personal agency” which is the ability to control personal actions and assume responsibility for the consequences of our actions. </a:t>
            </a:r>
            <a:endParaRPr sz="2000">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30"/>
          <p:cNvSpPr txBox="1"/>
          <p:nvPr>
            <p:ph type="title"/>
          </p:nvPr>
        </p:nvSpPr>
        <p:spPr>
          <a:xfrm>
            <a:off x="838200" y="3143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Activity</a:t>
            </a:r>
            <a:endParaRPr/>
          </a:p>
        </p:txBody>
      </p:sp>
      <p:sp>
        <p:nvSpPr>
          <p:cNvPr id="188" name="Google Shape;188;p30"/>
          <p:cNvSpPr txBox="1"/>
          <p:nvPr/>
        </p:nvSpPr>
        <p:spPr>
          <a:xfrm>
            <a:off x="230200" y="1011825"/>
            <a:ext cx="12050700" cy="5002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000">
                <a:solidFill>
                  <a:schemeClr val="dk1"/>
                </a:solidFill>
                <a:latin typeface="Calibri"/>
                <a:ea typeface="Calibri"/>
                <a:cs typeface="Calibri"/>
                <a:sym typeface="Calibri"/>
              </a:rPr>
              <a:t>							</a:t>
            </a:r>
            <a:endParaRPr sz="2000">
              <a:solidFill>
                <a:schemeClr val="dk1"/>
              </a:solidFill>
              <a:latin typeface="Calibri"/>
              <a:ea typeface="Calibri"/>
              <a:cs typeface="Calibri"/>
              <a:sym typeface="Calibri"/>
            </a:endParaRPr>
          </a:p>
          <a:p>
            <a:pPr indent="0" lvl="0" marL="0" rtl="0" algn="l">
              <a:spcBef>
                <a:spcPts val="0"/>
              </a:spcBef>
              <a:spcAft>
                <a:spcPts val="0"/>
              </a:spcAft>
              <a:buNone/>
            </a:pPr>
            <a:r>
              <a:rPr lang="en-US" sz="2000">
                <a:solidFill>
                  <a:schemeClr val="dk1"/>
                </a:solidFill>
                <a:latin typeface="Calibri"/>
                <a:ea typeface="Calibri"/>
                <a:cs typeface="Calibri"/>
                <a:sym typeface="Calibri"/>
              </a:rPr>
              <a:t>Example of a microaggression a person might experience. </a:t>
            </a:r>
            <a:endParaRPr i="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US" sz="2000">
                <a:solidFill>
                  <a:schemeClr val="dk1"/>
                </a:solidFill>
                <a:latin typeface="Calibri"/>
                <a:ea typeface="Calibri"/>
                <a:cs typeface="Calibri"/>
                <a:sym typeface="Calibri"/>
              </a:rPr>
              <a:t>Trigger or Stressful Event (microaggression)</a:t>
            </a:r>
            <a:endParaRPr b="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US" sz="2000">
                <a:solidFill>
                  <a:srgbClr val="282828"/>
                </a:solidFill>
                <a:latin typeface="Calibri"/>
                <a:ea typeface="Calibri"/>
                <a:cs typeface="Calibri"/>
                <a:sym typeface="Calibri"/>
              </a:rPr>
              <a:t>In a conversation with a group of students, some friends, and others acquaintances, PJ is asked: </a:t>
            </a:r>
            <a:r>
              <a:rPr i="1" lang="en-US" sz="2000">
                <a:solidFill>
                  <a:srgbClr val="282828"/>
                </a:solidFill>
                <a:latin typeface="Calibri"/>
                <a:ea typeface="Calibri"/>
                <a:cs typeface="Calibri"/>
                <a:sym typeface="Calibri"/>
              </a:rPr>
              <a:t>"No, where are you </a:t>
            </a:r>
            <a:r>
              <a:rPr i="1" lang="en-US" sz="2000" u="sng">
                <a:solidFill>
                  <a:srgbClr val="282828"/>
                </a:solidFill>
                <a:latin typeface="Calibri"/>
                <a:ea typeface="Calibri"/>
                <a:cs typeface="Calibri"/>
                <a:sym typeface="Calibri"/>
              </a:rPr>
              <a:t>really</a:t>
            </a:r>
            <a:r>
              <a:rPr i="1" lang="en-US" sz="2000">
                <a:solidFill>
                  <a:srgbClr val="282828"/>
                </a:solidFill>
                <a:latin typeface="Calibri"/>
                <a:ea typeface="Calibri"/>
                <a:cs typeface="Calibri"/>
                <a:sym typeface="Calibri"/>
              </a:rPr>
              <a:t> from?"</a:t>
            </a:r>
            <a:endParaRPr i="1" sz="2000">
              <a:solidFill>
                <a:schemeClr val="dk1"/>
              </a:solidFill>
              <a:latin typeface="Calibri"/>
              <a:ea typeface="Calibri"/>
              <a:cs typeface="Calibri"/>
              <a:sym typeface="Calibri"/>
            </a:endParaRPr>
          </a:p>
          <a:p>
            <a:pPr indent="0" lvl="0" marL="457200" rtl="0" algn="l">
              <a:lnSpc>
                <a:spcPct val="115000"/>
              </a:lnSpc>
              <a:spcBef>
                <a:spcPts val="0"/>
              </a:spcBef>
              <a:spcAft>
                <a:spcPts val="0"/>
              </a:spcAft>
              <a:buNone/>
            </a:pPr>
            <a:r>
              <a:t/>
            </a:r>
            <a:endParaRPr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US" sz="2000">
                <a:solidFill>
                  <a:schemeClr val="dk1"/>
                </a:solidFill>
                <a:latin typeface="Calibri"/>
                <a:ea typeface="Calibri"/>
                <a:cs typeface="Calibri"/>
                <a:sym typeface="Calibri"/>
              </a:rPr>
              <a:t>Bumped to the High Zone possible reaction</a:t>
            </a:r>
            <a:endParaRPr b="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US" sz="2000">
                <a:solidFill>
                  <a:schemeClr val="dk1"/>
                </a:solidFill>
                <a:latin typeface="Calibri"/>
                <a:ea typeface="Calibri"/>
                <a:cs typeface="Calibri"/>
                <a:sym typeface="Calibri"/>
              </a:rPr>
              <a:t>PJ feels insulted and set apart, and a surge of anger rises up inside. PJ responds rudely to the questioner and walks away, seething.</a:t>
            </a:r>
            <a:endParaRPr sz="2000">
              <a:solidFill>
                <a:schemeClr val="dk1"/>
              </a:solidFill>
              <a:latin typeface="Calibri"/>
              <a:ea typeface="Calibri"/>
              <a:cs typeface="Calibri"/>
              <a:sym typeface="Calibri"/>
            </a:endParaRPr>
          </a:p>
          <a:p>
            <a:pPr indent="0" lvl="0" marL="457200" rtl="0" algn="l">
              <a:lnSpc>
                <a:spcPct val="115000"/>
              </a:lnSpc>
              <a:spcBef>
                <a:spcPts val="0"/>
              </a:spcBef>
              <a:spcAft>
                <a:spcPts val="0"/>
              </a:spcAft>
              <a:buNone/>
            </a:pPr>
            <a:r>
              <a:t/>
            </a:r>
            <a:endParaRPr sz="2000">
              <a:solidFill>
                <a:schemeClr val="dk1"/>
              </a:solidFill>
              <a:latin typeface="Calibri"/>
              <a:ea typeface="Calibri"/>
              <a:cs typeface="Calibri"/>
              <a:sym typeface="Calibri"/>
            </a:endParaRPr>
          </a:p>
          <a:p>
            <a:pPr indent="0" lvl="0" marL="3200400" rtl="0" algn="l">
              <a:lnSpc>
                <a:spcPct val="115000"/>
              </a:lnSpc>
              <a:spcBef>
                <a:spcPts val="0"/>
              </a:spcBef>
              <a:spcAft>
                <a:spcPts val="0"/>
              </a:spcAft>
              <a:buNone/>
            </a:pPr>
            <a:r>
              <a:rPr b="1" lang="en-US" sz="2000">
                <a:solidFill>
                  <a:schemeClr val="dk1"/>
                </a:solidFill>
                <a:latin typeface="Calibri"/>
                <a:ea typeface="Calibri"/>
                <a:cs typeface="Calibri"/>
                <a:sym typeface="Calibri"/>
              </a:rPr>
              <a:t>Bumped to the Low Zone possible reaction</a:t>
            </a:r>
            <a:endParaRPr b="1" sz="2000">
              <a:solidFill>
                <a:schemeClr val="dk1"/>
              </a:solidFill>
              <a:latin typeface="Calibri"/>
              <a:ea typeface="Calibri"/>
              <a:cs typeface="Calibri"/>
              <a:sym typeface="Calibri"/>
            </a:endParaRPr>
          </a:p>
          <a:p>
            <a:pPr indent="0" lvl="0" marL="3200400" rtl="0" algn="l">
              <a:lnSpc>
                <a:spcPct val="115000"/>
              </a:lnSpc>
              <a:spcBef>
                <a:spcPts val="0"/>
              </a:spcBef>
              <a:spcAft>
                <a:spcPts val="0"/>
              </a:spcAft>
              <a:buNone/>
            </a:pPr>
            <a:r>
              <a:rPr lang="en-US" sz="2000">
                <a:solidFill>
                  <a:schemeClr val="dk1"/>
                </a:solidFill>
                <a:latin typeface="Calibri"/>
                <a:ea typeface="Calibri"/>
                <a:cs typeface="Calibri"/>
                <a:sym typeface="Calibri"/>
              </a:rPr>
              <a:t>PJ feels all of their energy draining away and negative self-talk starts.</a:t>
            </a:r>
            <a:r>
              <a:rPr i="1" lang="en-US" sz="2000">
                <a:solidFill>
                  <a:schemeClr val="dk1"/>
                </a:solidFill>
                <a:latin typeface="Calibri"/>
                <a:ea typeface="Calibri"/>
                <a:cs typeface="Calibri"/>
                <a:sym typeface="Calibri"/>
              </a:rPr>
              <a:t> (“I don’t truly belong anywhere…” or “Why aren’t my friends speaking up? Maybe we aren’t really friends at all…”)</a:t>
            </a:r>
            <a:endParaRPr sz="20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31"/>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Activity</a:t>
            </a:r>
            <a:endParaRPr/>
          </a:p>
        </p:txBody>
      </p:sp>
      <p:sp>
        <p:nvSpPr>
          <p:cNvPr id="194" name="Google Shape;194;p31"/>
          <p:cNvSpPr txBox="1"/>
          <p:nvPr/>
        </p:nvSpPr>
        <p:spPr>
          <a:xfrm>
            <a:off x="141275" y="899900"/>
            <a:ext cx="12112800" cy="40329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US" sz="2000">
                <a:solidFill>
                  <a:schemeClr val="dk1"/>
                </a:solidFill>
                <a:latin typeface="Calibri"/>
                <a:ea typeface="Calibri"/>
                <a:cs typeface="Calibri"/>
                <a:sym typeface="Calibri"/>
              </a:rPr>
              <a:t>Return to the Resilient Zone possible action</a:t>
            </a:r>
            <a:endParaRPr b="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US" sz="2000">
                <a:solidFill>
                  <a:schemeClr val="dk1"/>
                </a:solidFill>
                <a:latin typeface="Calibri"/>
                <a:ea typeface="Calibri"/>
                <a:cs typeface="Calibri"/>
                <a:sym typeface="Calibri"/>
              </a:rPr>
              <a:t>After realizing they felt sick to their stomach, their throat was tight and dry, and that they felt insulted, PJ uses the grounding strategy of pressing their feet firmly against the floor, and brought a personal resource to mind, picturing their grandfather who is skilled at giving direct responses. PJ pauses to decide whether they want to respond in the moment, whether it feels safe to do so, and how they think they’ll feel later, if they don’t. PJ looks directly at the questioner and in a calm and firm voice says, “</a:t>
            </a:r>
            <a:r>
              <a:rPr i="1" lang="en-US" sz="2000">
                <a:solidFill>
                  <a:schemeClr val="dk1"/>
                </a:solidFill>
                <a:latin typeface="Calibri"/>
                <a:ea typeface="Calibri"/>
                <a:cs typeface="Calibri"/>
                <a:sym typeface="Calibri"/>
              </a:rPr>
              <a:t>Like</a:t>
            </a:r>
            <a:r>
              <a:rPr lang="en-US" sz="2000">
                <a:solidFill>
                  <a:schemeClr val="dk1"/>
                </a:solidFill>
                <a:latin typeface="Calibri"/>
                <a:ea typeface="Calibri"/>
                <a:cs typeface="Calibri"/>
                <a:sym typeface="Calibri"/>
              </a:rPr>
              <a:t> </a:t>
            </a:r>
            <a:r>
              <a:rPr i="1" lang="en-US" sz="2000">
                <a:solidFill>
                  <a:schemeClr val="dk1"/>
                </a:solidFill>
                <a:latin typeface="Calibri"/>
                <a:ea typeface="Calibri"/>
                <a:cs typeface="Calibri"/>
                <a:sym typeface="Calibri"/>
              </a:rPr>
              <a:t>I’ve already told you, I’m from (our city).”</a:t>
            </a:r>
            <a:endParaRPr i="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i="1" sz="2000">
              <a:solidFill>
                <a:schemeClr val="dk1"/>
              </a:solidFill>
              <a:latin typeface="Calibri"/>
              <a:ea typeface="Calibri"/>
              <a:cs typeface="Calibri"/>
              <a:sym typeface="Calibri"/>
            </a:endParaRPr>
          </a:p>
          <a:p>
            <a:pPr indent="0" lvl="0" marL="3200400" rtl="0" algn="l">
              <a:lnSpc>
                <a:spcPct val="115000"/>
              </a:lnSpc>
              <a:spcBef>
                <a:spcPts val="0"/>
              </a:spcBef>
              <a:spcAft>
                <a:spcPts val="0"/>
              </a:spcAft>
              <a:buNone/>
            </a:pPr>
            <a:r>
              <a:rPr b="1" lang="en-US" sz="2000">
                <a:solidFill>
                  <a:schemeClr val="dk1"/>
                </a:solidFill>
                <a:latin typeface="Calibri"/>
                <a:ea typeface="Calibri"/>
                <a:cs typeface="Calibri"/>
                <a:sym typeface="Calibri"/>
              </a:rPr>
              <a:t>Debrief Question</a:t>
            </a:r>
            <a:endParaRPr b="1" sz="2000">
              <a:solidFill>
                <a:schemeClr val="dk1"/>
              </a:solidFill>
              <a:latin typeface="Calibri"/>
              <a:ea typeface="Calibri"/>
              <a:cs typeface="Calibri"/>
              <a:sym typeface="Calibri"/>
            </a:endParaRPr>
          </a:p>
          <a:p>
            <a:pPr indent="0" lvl="0" marL="3200400" rtl="0" algn="l">
              <a:lnSpc>
                <a:spcPct val="115000"/>
              </a:lnSpc>
              <a:spcBef>
                <a:spcPts val="0"/>
              </a:spcBef>
              <a:spcAft>
                <a:spcPts val="0"/>
              </a:spcAft>
              <a:buNone/>
            </a:pPr>
            <a:r>
              <a:rPr i="1" lang="en-US" sz="2000">
                <a:solidFill>
                  <a:schemeClr val="dk1"/>
                </a:solidFill>
                <a:latin typeface="Roboto"/>
                <a:ea typeface="Roboto"/>
                <a:cs typeface="Roboto"/>
                <a:sym typeface="Roboto"/>
              </a:rPr>
              <a:t>Why might being asked where you're really from feel like a harmful or aggressive comment to some people? Are there other productive ways PJ might also have responded that represent self-agency and self-advocacy?"</a:t>
            </a:r>
            <a:endParaRPr sz="200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32"/>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Activity </a:t>
            </a:r>
            <a:endParaRPr/>
          </a:p>
        </p:txBody>
      </p:sp>
      <p:sp>
        <p:nvSpPr>
          <p:cNvPr id="200" name="Google Shape;200;p32"/>
          <p:cNvSpPr txBox="1"/>
          <p:nvPr/>
        </p:nvSpPr>
        <p:spPr>
          <a:xfrm>
            <a:off x="101700" y="1117150"/>
            <a:ext cx="11988600" cy="2031900"/>
          </a:xfrm>
          <a:prstGeom prst="rect">
            <a:avLst/>
          </a:prstGeom>
          <a:noFill/>
          <a:ln>
            <a:noFill/>
          </a:ln>
        </p:spPr>
        <p:txBody>
          <a:bodyPr anchorCtr="0" anchor="t" bIns="91425" lIns="91425" spcFirstLastPara="1" rIns="91425" wrap="square" tIns="91425">
            <a:spAutoFit/>
          </a:bodyPr>
          <a:lstStyle/>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Work together to identify examples of small to medium sized harmful behaviors a person might encounter by writing a short statement.</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Name how a person might recognize they are getting bumped out of their Resilient Zone.</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Identify several strategies for how to return to the Resilient Zone in an intentional way. </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Record your findings on this</a:t>
            </a:r>
            <a:r>
              <a:rPr i="1" lang="en-US" sz="2000" u="sng">
                <a:solidFill>
                  <a:schemeClr val="dk1"/>
                </a:solidFill>
                <a:latin typeface="Calibri"/>
                <a:ea typeface="Calibri"/>
                <a:cs typeface="Calibri"/>
                <a:sym typeface="Calibri"/>
                <a:hlinkClick r:id="rId3">
                  <a:extLst>
                    <a:ext uri="{A12FA001-AC4F-418D-AE19-62706E023703}">
                      <ahyp:hlinkClr val="tx"/>
                    </a:ext>
                  </a:extLst>
                </a:hlinkClick>
              </a:rPr>
              <a:t> document. </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Pair with another group and share your statement, scenarios and insights.</a:t>
            </a:r>
            <a:endParaRPr sz="20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33"/>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Reflective Practice </a:t>
            </a:r>
            <a:endParaRPr/>
          </a:p>
        </p:txBody>
      </p:sp>
      <p:sp>
        <p:nvSpPr>
          <p:cNvPr id="206" name="Google Shape;206;p33"/>
          <p:cNvSpPr txBox="1"/>
          <p:nvPr/>
        </p:nvSpPr>
        <p:spPr>
          <a:xfrm>
            <a:off x="2832100" y="1485900"/>
            <a:ext cx="7315200" cy="217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300">
                <a:latin typeface="Calibri"/>
                <a:ea typeface="Calibri"/>
                <a:cs typeface="Calibri"/>
                <a:sym typeface="Calibri"/>
              </a:rPr>
              <a:t>How do the practices of self-regulation, self-advocacy, and self-agency compliment one another? </a:t>
            </a:r>
            <a:endParaRPr sz="2300">
              <a:latin typeface="Calibri"/>
              <a:ea typeface="Calibri"/>
              <a:cs typeface="Calibri"/>
              <a:sym typeface="Calibri"/>
            </a:endParaRPr>
          </a:p>
          <a:p>
            <a:pPr indent="0" lvl="0" marL="0" rtl="0" algn="l">
              <a:spcBef>
                <a:spcPts val="0"/>
              </a:spcBef>
              <a:spcAft>
                <a:spcPts val="0"/>
              </a:spcAft>
              <a:buNone/>
            </a:pPr>
            <a:r>
              <a:t/>
            </a:r>
            <a:endParaRPr sz="2300">
              <a:latin typeface="Calibri"/>
              <a:ea typeface="Calibri"/>
              <a:cs typeface="Calibri"/>
              <a:sym typeface="Calibri"/>
            </a:endParaRPr>
          </a:p>
          <a:p>
            <a:pPr indent="0" lvl="0" marL="0" rtl="0" algn="l">
              <a:spcBef>
                <a:spcPts val="0"/>
              </a:spcBef>
              <a:spcAft>
                <a:spcPts val="0"/>
              </a:spcAft>
              <a:buNone/>
            </a:pPr>
            <a:r>
              <a:rPr lang="en-US" sz="2300">
                <a:latin typeface="Calibri"/>
                <a:ea typeface="Calibri"/>
                <a:cs typeface="Calibri"/>
                <a:sym typeface="Calibri"/>
              </a:rPr>
              <a:t>• How can we be more effective in dealing with stressors when we use a combination of all three? </a:t>
            </a:r>
            <a:endParaRPr sz="2300">
              <a:latin typeface="Calibri"/>
              <a:ea typeface="Calibri"/>
              <a:cs typeface="Calibri"/>
              <a:sym typeface="Calibri"/>
            </a:endParaRPr>
          </a:p>
          <a:p>
            <a:pPr indent="0" lvl="0" marL="0" rtl="0" algn="l">
              <a:spcBef>
                <a:spcPts val="0"/>
              </a:spcBef>
              <a:spcAft>
                <a:spcPts val="0"/>
              </a:spcAft>
              <a:buNone/>
            </a:pPr>
            <a:r>
              <a:t/>
            </a:r>
            <a:endParaRPr>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