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Libre Baskerville"/>
      <p:regular r:id="rId11"/>
      <p:bold r:id="rId12"/>
      <p:italic r:id="rId13"/>
    </p:embeddedFont>
    <p:embeddedFont>
      <p:font typeface="Helvetica Neue"/>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regular.fntdata"/><Relationship Id="rId10" Type="http://schemas.openxmlformats.org/officeDocument/2006/relationships/slide" Target="slides/slide6.xml"/><Relationship Id="rId13" Type="http://schemas.openxmlformats.org/officeDocument/2006/relationships/font" Target="fonts/LibreBaskerville-italic.fntdata"/><Relationship Id="rId12" Type="http://schemas.openxmlformats.org/officeDocument/2006/relationships/font" Target="fonts/LibreBaskerville-bold.fntdata"/><Relationship Id="rId15" Type="http://schemas.openxmlformats.org/officeDocument/2006/relationships/font" Target="fonts/HelveticaNeue-bold.fntdata"/><Relationship Id="rId14" Type="http://schemas.openxmlformats.org/officeDocument/2006/relationships/font" Target="fonts/HelveticaNeue-regular.fntdata"/><Relationship Id="rId17" Type="http://schemas.openxmlformats.org/officeDocument/2006/relationships/font" Target="fonts/HelveticaNeue-boldItalic.fntdata"/><Relationship Id="rId16"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44d97074e5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44d97074e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44d97074e5_0_1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44d97074e5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4d97074e5_0_47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4d97074e5_0_4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4d97074e5_0_3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4d97074e5_0_3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244d97074e5_0_79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244d97074e5_0_7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Helvetica Neue"/>
              <a:buNone/>
            </a:pPr>
            <a:r>
              <a:rPr lang="en-US" sz="4800"/>
              <a:t>Title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 Learning Experience  #</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 </a:t>
            </a:r>
            <a:endParaRPr/>
          </a:p>
        </p:txBody>
      </p:sp>
      <p:sp>
        <p:nvSpPr>
          <p:cNvPr id="170" name="Google Shape;170;p27"/>
          <p:cNvSpPr txBox="1"/>
          <p:nvPr/>
        </p:nvSpPr>
        <p:spPr>
          <a:xfrm>
            <a:off x="155175" y="1168875"/>
            <a:ext cx="11616300" cy="1554600"/>
          </a:xfrm>
          <a:prstGeom prst="rect">
            <a:avLst/>
          </a:prstGeom>
          <a:noFill/>
          <a:ln>
            <a:noFill/>
          </a:ln>
        </p:spPr>
        <p:txBody>
          <a:bodyPr anchorCtr="0" anchor="t" bIns="91425" lIns="91425" spcFirstLastPara="1" rIns="91425" wrap="square" tIns="91425">
            <a:spAutoFit/>
          </a:bodyPr>
          <a:lstStyle/>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Take a moment to add to the list through written words or illustrations.  (3 min)</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Sit comfortably and either close your eyes or find a place to rest your gaze. </a:t>
            </a:r>
            <a:endParaRPr i="1"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i="1" lang="en-US" sz="2000">
                <a:solidFill>
                  <a:schemeClr val="dk1"/>
                </a:solidFill>
                <a:latin typeface="Calibri"/>
                <a:ea typeface="Calibri"/>
                <a:cs typeface="Calibri"/>
                <a:sym typeface="Calibri"/>
              </a:rPr>
              <a:t>Choose a resource on your list to focus on. </a:t>
            </a:r>
            <a:endParaRPr i="1"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i="1" lang="en-US" sz="2000">
                <a:solidFill>
                  <a:schemeClr val="dk1"/>
                </a:solidFill>
                <a:latin typeface="Calibri"/>
                <a:ea typeface="Calibri"/>
                <a:cs typeface="Calibri"/>
                <a:sym typeface="Calibri"/>
              </a:rPr>
              <a:t>Do your best to keep your attention on the resource of your choice. (2 min)</a:t>
            </a:r>
            <a:endParaRPr sz="20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76" name="Google Shape;176;p28"/>
          <p:cNvSpPr txBox="1"/>
          <p:nvPr/>
        </p:nvSpPr>
        <p:spPr>
          <a:xfrm>
            <a:off x="124125" y="961975"/>
            <a:ext cx="11792100" cy="58923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i="1" lang="en-US" sz="2000">
                <a:solidFill>
                  <a:schemeClr val="dk1"/>
                </a:solidFill>
                <a:latin typeface="Calibri"/>
                <a:ea typeface="Calibri"/>
                <a:cs typeface="Calibri"/>
                <a:sym typeface="Calibri"/>
              </a:rPr>
              <a:t>Grounding!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Sitting</a:t>
            </a:r>
            <a:endParaRPr b="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Since we’re sitting already, let’s notice the sensations in our bodies that come from sitting.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Feel free to change the way you are sitting to one that is most comfortable for you.</a:t>
            </a: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Now, if you like, take a few moments to pay attention to the contact of your body with the seat or the floor. Just notice how the chair is supporting your body, or how the floor is supporting your legs and feet.</a:t>
            </a:r>
            <a:r>
              <a:rPr b="1" lang="en-US" sz="2000">
                <a:solidFill>
                  <a:schemeClr val="dk1"/>
                </a:solidFill>
                <a:latin typeface="Calibri"/>
                <a:ea typeface="Calibri"/>
                <a:cs typeface="Calibri"/>
                <a:sym typeface="Calibri"/>
              </a:rPr>
              <a:t> </a:t>
            </a:r>
            <a:r>
              <a:rPr b="1" i="1" lang="en-US" sz="2000">
                <a:solidFill>
                  <a:schemeClr val="dk1"/>
                </a:solidFill>
                <a:latin typeface="Calibri"/>
                <a:ea typeface="Calibri"/>
                <a:cs typeface="Calibri"/>
                <a:sym typeface="Calibri"/>
              </a:rPr>
              <a:t>Track</a:t>
            </a:r>
            <a:r>
              <a:rPr i="1" lang="en-US" sz="2000">
                <a:solidFill>
                  <a:schemeClr val="dk1"/>
                </a:solidFill>
                <a:latin typeface="Calibri"/>
                <a:ea typeface="Calibri"/>
                <a:cs typeface="Calibri"/>
                <a:sym typeface="Calibri"/>
              </a:rPr>
              <a:t> your current sensations  if this grounding activity is uncomfortable for you feel free to shift to a resource or a Help Now! strategy.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2743200" rtl="0" algn="l">
              <a:lnSpc>
                <a:spcPct val="115000"/>
              </a:lnSpc>
              <a:spcBef>
                <a:spcPts val="0"/>
              </a:spcBef>
              <a:spcAft>
                <a:spcPts val="0"/>
              </a:spcAft>
              <a:buNone/>
            </a:pPr>
            <a:r>
              <a:rPr b="1" i="1" lang="en-US" sz="2000">
                <a:solidFill>
                  <a:schemeClr val="dk1"/>
                </a:solidFill>
                <a:latin typeface="Calibri"/>
                <a:ea typeface="Calibri"/>
                <a:cs typeface="Calibri"/>
                <a:sym typeface="Calibri"/>
              </a:rPr>
              <a:t>Standing</a:t>
            </a:r>
            <a:endParaRPr b="1" i="1" sz="2000">
              <a:solidFill>
                <a:schemeClr val="dk1"/>
              </a:solidFill>
              <a:latin typeface="Calibri"/>
              <a:ea typeface="Calibri"/>
              <a:cs typeface="Calibri"/>
              <a:sym typeface="Calibri"/>
            </a:endParaRPr>
          </a:p>
          <a:p>
            <a:pPr indent="-355600" lvl="0" marL="32004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Now let’s all stand. Stand in the way that is most comfortable for you. </a:t>
            </a:r>
            <a:endParaRPr i="1" sz="2000">
              <a:solidFill>
                <a:schemeClr val="dk1"/>
              </a:solidFill>
              <a:latin typeface="Calibri"/>
              <a:ea typeface="Calibri"/>
              <a:cs typeface="Calibri"/>
              <a:sym typeface="Calibri"/>
            </a:endParaRPr>
          </a:p>
          <a:p>
            <a:pPr indent="-355600" lvl="1" marL="3657600" rtl="0" algn="l">
              <a:lnSpc>
                <a:spcPct val="115000"/>
              </a:lnSpc>
              <a:spcBef>
                <a:spcPts val="0"/>
              </a:spcBef>
              <a:spcAft>
                <a:spcPts val="0"/>
              </a:spcAft>
              <a:buClr>
                <a:schemeClr val="dk1"/>
              </a:buClr>
              <a:buSzPts val="2000"/>
              <a:buFont typeface="Calibri"/>
              <a:buAutoNum type="alphaLcPeriod"/>
            </a:pPr>
            <a:r>
              <a:rPr i="1" lang="en-US" sz="2000">
                <a:solidFill>
                  <a:schemeClr val="dk1"/>
                </a:solidFill>
                <a:latin typeface="Calibri"/>
                <a:ea typeface="Calibri"/>
                <a:cs typeface="Calibri"/>
                <a:sym typeface="Calibri"/>
              </a:rPr>
              <a:t>Try several different stances if you want to. Let’s track what sensations we notice in our body now that we’re standing. Notice and name what you’re feeling on the inside.</a:t>
            </a: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200">
              <a:solidFill>
                <a:srgbClr val="0000FF"/>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Continuation of the Insight Activity </a:t>
            </a:r>
            <a:endParaRPr/>
          </a:p>
        </p:txBody>
      </p:sp>
      <p:sp>
        <p:nvSpPr>
          <p:cNvPr id="182" name="Google Shape;182;p29"/>
          <p:cNvSpPr txBox="1"/>
          <p:nvPr/>
        </p:nvSpPr>
        <p:spPr>
          <a:xfrm>
            <a:off x="279275" y="1117150"/>
            <a:ext cx="11912700" cy="5770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US" sz="1900">
                <a:solidFill>
                  <a:schemeClr val="dk1"/>
                </a:solidFill>
                <a:latin typeface="Calibri"/>
                <a:ea typeface="Calibri"/>
                <a:cs typeface="Calibri"/>
                <a:sym typeface="Calibri"/>
              </a:rPr>
              <a:t>Holding an Object</a:t>
            </a:r>
            <a:endParaRPr b="1" sz="1900">
              <a:solidFill>
                <a:schemeClr val="dk1"/>
              </a:solidFill>
              <a:latin typeface="Calibri"/>
              <a:ea typeface="Calibri"/>
              <a:cs typeface="Calibri"/>
              <a:sym typeface="Calibri"/>
            </a:endParaRPr>
          </a:p>
          <a:p>
            <a:pPr indent="-349250" lvl="0" marL="457200" rtl="0" algn="l">
              <a:lnSpc>
                <a:spcPct val="115000"/>
              </a:lnSpc>
              <a:spcBef>
                <a:spcPts val="0"/>
              </a:spcBef>
              <a:spcAft>
                <a:spcPts val="0"/>
              </a:spcAft>
              <a:buClr>
                <a:schemeClr val="dk1"/>
              </a:buClr>
              <a:buSzPts val="1900"/>
              <a:buFont typeface="Calibri"/>
              <a:buAutoNum type="arabicPeriod"/>
            </a:pPr>
            <a:r>
              <a:rPr lang="en-US" sz="1900">
                <a:solidFill>
                  <a:schemeClr val="dk1"/>
                </a:solidFill>
                <a:latin typeface="Calibri"/>
                <a:ea typeface="Calibri"/>
                <a:cs typeface="Calibri"/>
                <a:sym typeface="Calibri"/>
              </a:rPr>
              <a:t>Hold an object of your choice in your hands. </a:t>
            </a:r>
            <a:endParaRPr sz="1900">
              <a:solidFill>
                <a:schemeClr val="dk1"/>
              </a:solidFill>
              <a:latin typeface="Calibri"/>
              <a:ea typeface="Calibri"/>
              <a:cs typeface="Calibri"/>
              <a:sym typeface="Calibri"/>
            </a:endParaRPr>
          </a:p>
          <a:p>
            <a:pPr indent="-349250" lvl="0" marL="457200" rtl="0" algn="l">
              <a:lnSpc>
                <a:spcPct val="115000"/>
              </a:lnSpc>
              <a:spcBef>
                <a:spcPts val="0"/>
              </a:spcBef>
              <a:spcAft>
                <a:spcPts val="0"/>
              </a:spcAft>
              <a:buClr>
                <a:schemeClr val="dk1"/>
              </a:buClr>
              <a:buSzPts val="1900"/>
              <a:buFont typeface="Calibri"/>
              <a:buAutoNum type="arabicPeriod"/>
            </a:pPr>
            <a:r>
              <a:rPr lang="en-US" sz="1900">
                <a:solidFill>
                  <a:schemeClr val="dk1"/>
                </a:solidFill>
                <a:latin typeface="Calibri"/>
                <a:ea typeface="Calibri"/>
                <a:cs typeface="Calibri"/>
                <a:sym typeface="Calibri"/>
              </a:rPr>
              <a:t>Close our eyes or keep them open. </a:t>
            </a:r>
            <a:endParaRPr sz="1900">
              <a:solidFill>
                <a:schemeClr val="dk1"/>
              </a:solidFill>
              <a:latin typeface="Calibri"/>
              <a:ea typeface="Calibri"/>
              <a:cs typeface="Calibri"/>
              <a:sym typeface="Calibri"/>
            </a:endParaRPr>
          </a:p>
          <a:p>
            <a:pPr indent="-349250" lvl="1" marL="914400" rtl="0" algn="l">
              <a:lnSpc>
                <a:spcPct val="115000"/>
              </a:lnSpc>
              <a:spcBef>
                <a:spcPts val="0"/>
              </a:spcBef>
              <a:spcAft>
                <a:spcPts val="0"/>
              </a:spcAft>
              <a:buClr>
                <a:schemeClr val="dk1"/>
              </a:buClr>
              <a:buSzPts val="1900"/>
              <a:buFont typeface="Calibri"/>
              <a:buAutoNum type="alphaLcPeriod"/>
            </a:pPr>
            <a:r>
              <a:rPr lang="en-US" sz="1900">
                <a:solidFill>
                  <a:schemeClr val="dk1"/>
                </a:solidFill>
                <a:latin typeface="Calibri"/>
                <a:ea typeface="Calibri"/>
                <a:cs typeface="Calibri"/>
                <a:sym typeface="Calibri"/>
              </a:rPr>
              <a:t>Notice where the object is resting against the palm of your hand. </a:t>
            </a:r>
            <a:endParaRPr sz="1900">
              <a:solidFill>
                <a:schemeClr val="dk1"/>
              </a:solidFill>
              <a:latin typeface="Calibri"/>
              <a:ea typeface="Calibri"/>
              <a:cs typeface="Calibri"/>
              <a:sym typeface="Calibri"/>
            </a:endParaRPr>
          </a:p>
          <a:p>
            <a:pPr indent="-349250" lvl="0" marL="457200" rtl="0" algn="l">
              <a:lnSpc>
                <a:spcPct val="115000"/>
              </a:lnSpc>
              <a:spcBef>
                <a:spcPts val="0"/>
              </a:spcBef>
              <a:spcAft>
                <a:spcPts val="0"/>
              </a:spcAft>
              <a:buClr>
                <a:schemeClr val="dk1"/>
              </a:buClr>
              <a:buSzPts val="1900"/>
              <a:buFont typeface="Calibri"/>
              <a:buAutoNum type="arabicPeriod"/>
            </a:pPr>
            <a:r>
              <a:rPr lang="en-US" sz="1900">
                <a:solidFill>
                  <a:schemeClr val="dk1"/>
                </a:solidFill>
                <a:latin typeface="Calibri"/>
                <a:ea typeface="Calibri"/>
                <a:cs typeface="Calibri"/>
                <a:sym typeface="Calibri"/>
              </a:rPr>
              <a:t>What do you notice? Are any sensations, thoughts or feelings coming up for you? </a:t>
            </a:r>
            <a:endParaRPr sz="1900">
              <a:solidFill>
                <a:schemeClr val="dk1"/>
              </a:solidFill>
              <a:latin typeface="Calibri"/>
              <a:ea typeface="Calibri"/>
              <a:cs typeface="Calibri"/>
              <a:sym typeface="Calibri"/>
            </a:endParaRPr>
          </a:p>
          <a:p>
            <a:pPr indent="0" lvl="0" marL="2286000" rtl="0" algn="l">
              <a:spcBef>
                <a:spcPts val="0"/>
              </a:spcBef>
              <a:spcAft>
                <a:spcPts val="0"/>
              </a:spcAft>
              <a:buNone/>
            </a:pPr>
            <a:r>
              <a:t/>
            </a:r>
            <a:endParaRPr sz="1900">
              <a:solidFill>
                <a:schemeClr val="dk1"/>
              </a:solidFill>
              <a:latin typeface="Calibri"/>
              <a:ea typeface="Calibri"/>
              <a:cs typeface="Calibri"/>
              <a:sym typeface="Calibri"/>
            </a:endParaRPr>
          </a:p>
          <a:p>
            <a:pPr indent="0" lvl="0" marL="2286000" rtl="0" algn="l">
              <a:spcBef>
                <a:spcPts val="0"/>
              </a:spcBef>
              <a:spcAft>
                <a:spcPts val="0"/>
              </a:spcAft>
              <a:buNone/>
            </a:pPr>
            <a:r>
              <a:rPr b="1" lang="en-US" sz="1900">
                <a:solidFill>
                  <a:schemeClr val="dk1"/>
                </a:solidFill>
                <a:latin typeface="Calibri"/>
                <a:ea typeface="Calibri"/>
                <a:cs typeface="Calibri"/>
                <a:sym typeface="Calibri"/>
              </a:rPr>
              <a:t>Grounding Practice of your Choice</a:t>
            </a:r>
            <a:endParaRPr b="1" sz="1900">
              <a:solidFill>
                <a:schemeClr val="dk1"/>
              </a:solidFill>
              <a:latin typeface="Calibri"/>
              <a:ea typeface="Calibri"/>
              <a:cs typeface="Calibri"/>
              <a:sym typeface="Calibri"/>
            </a:endParaRPr>
          </a:p>
          <a:p>
            <a:pPr indent="-349250" lvl="0" marL="2743200" rtl="0" algn="l">
              <a:lnSpc>
                <a:spcPct val="115000"/>
              </a:lnSpc>
              <a:spcBef>
                <a:spcPts val="0"/>
              </a:spcBef>
              <a:spcAft>
                <a:spcPts val="0"/>
              </a:spcAft>
              <a:buClr>
                <a:schemeClr val="dk1"/>
              </a:buClr>
              <a:buSzPts val="1900"/>
              <a:buFont typeface="Calibri"/>
              <a:buAutoNum type="arabicPeriod"/>
            </a:pPr>
            <a:r>
              <a:rPr i="1" lang="en-US" sz="1900">
                <a:solidFill>
                  <a:schemeClr val="dk1"/>
                </a:solidFill>
                <a:latin typeface="Calibri"/>
                <a:ea typeface="Calibri"/>
                <a:cs typeface="Calibri"/>
                <a:sym typeface="Calibri"/>
              </a:rPr>
              <a:t>Now choose the </a:t>
            </a:r>
            <a:r>
              <a:rPr b="1" i="1" lang="en-US" sz="1900">
                <a:solidFill>
                  <a:schemeClr val="dk1"/>
                </a:solidFill>
                <a:latin typeface="Calibri"/>
                <a:ea typeface="Calibri"/>
                <a:cs typeface="Calibri"/>
                <a:sym typeface="Calibri"/>
              </a:rPr>
              <a:t>grounding</a:t>
            </a:r>
            <a:r>
              <a:rPr i="1" lang="en-US" sz="1900">
                <a:solidFill>
                  <a:schemeClr val="dk1"/>
                </a:solidFill>
                <a:latin typeface="Calibri"/>
                <a:ea typeface="Calibri"/>
                <a:cs typeface="Calibri"/>
                <a:sym typeface="Calibri"/>
              </a:rPr>
              <a:t> strategy of your choice, intentionally standing or sitting, pushing down on a hard surface with your hands, or pushing against or leaning on a wall or holding an object of your choice. </a:t>
            </a:r>
            <a:endParaRPr i="1" sz="1900">
              <a:solidFill>
                <a:schemeClr val="dk1"/>
              </a:solidFill>
              <a:latin typeface="Calibri"/>
              <a:ea typeface="Calibri"/>
              <a:cs typeface="Calibri"/>
              <a:sym typeface="Calibri"/>
            </a:endParaRPr>
          </a:p>
          <a:p>
            <a:pPr indent="-349250" lvl="0" marL="2743200" rtl="0" algn="l">
              <a:lnSpc>
                <a:spcPct val="115000"/>
              </a:lnSpc>
              <a:spcBef>
                <a:spcPts val="0"/>
              </a:spcBef>
              <a:spcAft>
                <a:spcPts val="0"/>
              </a:spcAft>
              <a:buClr>
                <a:schemeClr val="dk1"/>
              </a:buClr>
              <a:buSzPts val="1900"/>
              <a:buFont typeface="Calibri"/>
              <a:buAutoNum type="arabicPeriod"/>
            </a:pPr>
            <a:r>
              <a:rPr i="1" lang="en-US" sz="1900">
                <a:solidFill>
                  <a:schemeClr val="dk1"/>
                </a:solidFill>
                <a:latin typeface="Calibri"/>
                <a:ea typeface="Calibri"/>
                <a:cs typeface="Calibri"/>
                <a:sym typeface="Calibri"/>
              </a:rPr>
              <a:t>As we begin this practice, remember that what makes this a skill that can be used to shift how you are feeling is to </a:t>
            </a:r>
            <a:r>
              <a:rPr b="1" i="1" lang="en-US" sz="1900">
                <a:solidFill>
                  <a:schemeClr val="dk1"/>
                </a:solidFill>
                <a:latin typeface="Calibri"/>
                <a:ea typeface="Calibri"/>
                <a:cs typeface="Calibri"/>
                <a:sym typeface="Calibri"/>
              </a:rPr>
              <a:t>track</a:t>
            </a:r>
            <a:r>
              <a:rPr i="1" lang="en-US" sz="1900">
                <a:solidFill>
                  <a:schemeClr val="dk1"/>
                </a:solidFill>
                <a:latin typeface="Calibri"/>
                <a:ea typeface="Calibri"/>
                <a:cs typeface="Calibri"/>
                <a:sym typeface="Calibri"/>
              </a:rPr>
              <a:t> while you are grounding, noticing and naming what you’re feeling inside. </a:t>
            </a:r>
            <a:endParaRPr i="1" sz="1900">
              <a:solidFill>
                <a:schemeClr val="dk1"/>
              </a:solidFill>
              <a:latin typeface="Calibri"/>
              <a:ea typeface="Calibri"/>
              <a:cs typeface="Calibri"/>
              <a:sym typeface="Calibri"/>
            </a:endParaRPr>
          </a:p>
          <a:p>
            <a:pPr indent="-349250" lvl="0" marL="2743200" rtl="0" algn="l">
              <a:lnSpc>
                <a:spcPct val="115000"/>
              </a:lnSpc>
              <a:spcBef>
                <a:spcPts val="0"/>
              </a:spcBef>
              <a:spcAft>
                <a:spcPts val="0"/>
              </a:spcAft>
              <a:buClr>
                <a:schemeClr val="dk1"/>
              </a:buClr>
              <a:buSzPts val="1900"/>
              <a:buFont typeface="Calibri"/>
              <a:buAutoNum type="arabicPeriod"/>
            </a:pPr>
            <a:r>
              <a:rPr i="1" lang="en-US" sz="1900">
                <a:solidFill>
                  <a:schemeClr val="dk1"/>
                </a:solidFill>
                <a:latin typeface="Calibri"/>
                <a:ea typeface="Calibri"/>
                <a:cs typeface="Calibri"/>
                <a:sym typeface="Calibri"/>
              </a:rPr>
              <a:t>Let’s take a minute to pay attention to the place that our body is meeting the object of choice. </a:t>
            </a:r>
            <a:endParaRPr i="1" sz="1900">
              <a:solidFill>
                <a:schemeClr val="dk1"/>
              </a:solidFill>
              <a:latin typeface="Calibri"/>
              <a:ea typeface="Calibri"/>
              <a:cs typeface="Calibri"/>
              <a:sym typeface="Calibri"/>
            </a:endParaRPr>
          </a:p>
          <a:p>
            <a:pPr indent="-349250" lvl="6" marL="5486400" rtl="0" algn="l">
              <a:lnSpc>
                <a:spcPct val="115000"/>
              </a:lnSpc>
              <a:spcBef>
                <a:spcPts val="0"/>
              </a:spcBef>
              <a:spcAft>
                <a:spcPts val="0"/>
              </a:spcAft>
              <a:buClr>
                <a:schemeClr val="dk1"/>
              </a:buClr>
              <a:buSzPts val="1900"/>
              <a:buFont typeface="Calibri"/>
              <a:buAutoNum type="arabicPeriod"/>
            </a:pPr>
            <a:r>
              <a:rPr i="1" lang="en-US" sz="1900">
                <a:solidFill>
                  <a:schemeClr val="dk1"/>
                </a:solidFill>
                <a:latin typeface="Calibri"/>
                <a:ea typeface="Calibri"/>
                <a:cs typeface="Calibri"/>
                <a:sym typeface="Calibri"/>
              </a:rPr>
              <a:t>What sensations are you noticing?</a:t>
            </a:r>
            <a:r>
              <a:rPr lang="en-US" sz="1900">
                <a:solidFill>
                  <a:schemeClr val="dk1"/>
                </a:solidFill>
                <a:latin typeface="Calibri"/>
                <a:ea typeface="Calibri"/>
                <a:cs typeface="Calibri"/>
                <a:sym typeface="Calibri"/>
              </a:rPr>
              <a:t> </a:t>
            </a:r>
            <a:r>
              <a:rPr i="1" lang="en-US" sz="1900">
                <a:solidFill>
                  <a:schemeClr val="dk1"/>
                </a:solidFill>
                <a:latin typeface="Calibri"/>
                <a:ea typeface="Calibri"/>
                <a:cs typeface="Calibri"/>
                <a:sym typeface="Calibri"/>
              </a:rPr>
              <a:t>Are they pleasant, unpleasant, or neutral?  </a:t>
            </a:r>
            <a:endParaRPr sz="19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Continuation of the Insight Activity </a:t>
            </a:r>
            <a:endParaRPr/>
          </a:p>
        </p:txBody>
      </p:sp>
      <p:sp>
        <p:nvSpPr>
          <p:cNvPr id="188" name="Google Shape;188;p30"/>
          <p:cNvSpPr txBox="1"/>
          <p:nvPr/>
        </p:nvSpPr>
        <p:spPr>
          <a:xfrm>
            <a:off x="0" y="610300"/>
            <a:ext cx="11988600" cy="4991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t/>
            </a:r>
            <a:endParaRPr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Pushing Down on the Desk</a:t>
            </a:r>
            <a:endParaRPr b="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You can sit down or stand up for this.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Choose for yourself whether you’d like to close your eyes, if that helps you concentrate.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Let’s push down on the </a:t>
            </a:r>
            <a:r>
              <a:rPr lang="en-US" sz="2000">
                <a:solidFill>
                  <a:schemeClr val="dk1"/>
                </a:solidFill>
                <a:latin typeface="Calibri"/>
                <a:ea typeface="Calibri"/>
                <a:cs typeface="Calibri"/>
                <a:sym typeface="Calibri"/>
              </a:rPr>
              <a:t>(table/desk/floor) </a:t>
            </a:r>
            <a:r>
              <a:rPr i="1" lang="en-US" sz="2000">
                <a:solidFill>
                  <a:schemeClr val="dk1"/>
                </a:solidFill>
                <a:latin typeface="Calibri"/>
                <a:ea typeface="Calibri"/>
                <a:cs typeface="Calibri"/>
                <a:sym typeface="Calibri"/>
              </a:rPr>
              <a:t>with our hands. It doesn’t have to be too hard; you decide the level of pressure that feels best to you.</a:t>
            </a: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And now track what sensations you feel on the inside as we do this. </a:t>
            </a:r>
            <a:endParaRPr i="1" sz="2000">
              <a:solidFill>
                <a:schemeClr val="dk1"/>
              </a:solidFill>
              <a:latin typeface="Calibri"/>
              <a:ea typeface="Calibri"/>
              <a:cs typeface="Calibri"/>
              <a:sym typeface="Calibri"/>
            </a:endParaRPr>
          </a:p>
          <a:p>
            <a:pPr indent="0" lvl="0" marL="45720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b="1" lang="en-US" sz="1900">
                <a:solidFill>
                  <a:schemeClr val="dk1"/>
                </a:solidFill>
                <a:latin typeface="Calibri"/>
                <a:ea typeface="Calibri"/>
                <a:cs typeface="Calibri"/>
                <a:sym typeface="Calibri"/>
              </a:rPr>
              <a:t>Leaning Against/Pushing Against the Wall</a:t>
            </a:r>
            <a:endParaRPr b="1" sz="1900">
              <a:solidFill>
                <a:schemeClr val="dk1"/>
              </a:solidFill>
              <a:latin typeface="Calibri"/>
              <a:ea typeface="Calibri"/>
              <a:cs typeface="Calibri"/>
              <a:sym typeface="Calibri"/>
            </a:endParaRPr>
          </a:p>
          <a:p>
            <a:pPr indent="-349250" lvl="0" marL="3657600" rtl="0" algn="l">
              <a:lnSpc>
                <a:spcPct val="115000"/>
              </a:lnSpc>
              <a:spcBef>
                <a:spcPts val="0"/>
              </a:spcBef>
              <a:spcAft>
                <a:spcPts val="0"/>
              </a:spcAft>
              <a:buClr>
                <a:schemeClr val="dk1"/>
              </a:buClr>
              <a:buSzPts val="1900"/>
              <a:buFont typeface="Calibri"/>
              <a:buAutoNum type="arabicPeriod"/>
            </a:pPr>
            <a:r>
              <a:rPr i="1" lang="en-US" sz="1900">
                <a:solidFill>
                  <a:schemeClr val="dk1"/>
                </a:solidFill>
                <a:latin typeface="Calibri"/>
                <a:ea typeface="Calibri"/>
                <a:cs typeface="Calibri"/>
                <a:sym typeface="Calibri"/>
              </a:rPr>
              <a:t>Let’s try leaning against the walls with our backs while tracking, pay attention to our sensations on the inside and noticing the place where the body meets the wall. </a:t>
            </a:r>
            <a:endParaRPr i="1" sz="1900">
              <a:solidFill>
                <a:schemeClr val="dk1"/>
              </a:solidFill>
              <a:latin typeface="Calibri"/>
              <a:ea typeface="Calibri"/>
              <a:cs typeface="Calibri"/>
              <a:sym typeface="Calibri"/>
            </a:endParaRPr>
          </a:p>
          <a:p>
            <a:pPr indent="-349250" lvl="1" marL="4114800" rtl="0" algn="l">
              <a:lnSpc>
                <a:spcPct val="115000"/>
              </a:lnSpc>
              <a:spcBef>
                <a:spcPts val="0"/>
              </a:spcBef>
              <a:spcAft>
                <a:spcPts val="0"/>
              </a:spcAft>
              <a:buClr>
                <a:schemeClr val="dk1"/>
              </a:buClr>
              <a:buSzPts val="1900"/>
              <a:buFont typeface="Calibri"/>
              <a:buAutoNum type="alphaLcPeriod"/>
            </a:pPr>
            <a:r>
              <a:rPr i="1" lang="en-US" sz="1900">
                <a:solidFill>
                  <a:schemeClr val="dk1"/>
                </a:solidFill>
                <a:latin typeface="Calibri"/>
                <a:ea typeface="Calibri"/>
                <a:cs typeface="Calibri"/>
                <a:sym typeface="Calibri"/>
              </a:rPr>
              <a:t>What sensations are you noticing now? Are they pleasant, unpleasant, or neutral? </a:t>
            </a:r>
            <a:endParaRPr sz="1900">
              <a:solidFill>
                <a:schemeClr val="dk1"/>
              </a:solidFill>
              <a:latin typeface="Calibri"/>
              <a:ea typeface="Calibri"/>
              <a:cs typeface="Calibri"/>
              <a:sym typeface="Calibri"/>
            </a:endParaRPr>
          </a:p>
          <a:p>
            <a:pPr indent="-349250" lvl="0" marL="3657600" rtl="0" algn="l">
              <a:lnSpc>
                <a:spcPct val="115000"/>
              </a:lnSpc>
              <a:spcBef>
                <a:spcPts val="0"/>
              </a:spcBef>
              <a:spcAft>
                <a:spcPts val="0"/>
              </a:spcAft>
              <a:buClr>
                <a:schemeClr val="dk1"/>
              </a:buClr>
              <a:buSzPts val="1900"/>
              <a:buFont typeface="Calibri"/>
              <a:buAutoNum type="arabicPeriod"/>
            </a:pPr>
            <a:r>
              <a:rPr i="1" lang="en-US" sz="1900">
                <a:solidFill>
                  <a:schemeClr val="dk1"/>
                </a:solidFill>
                <a:latin typeface="Calibri"/>
                <a:ea typeface="Calibri"/>
                <a:cs typeface="Calibri"/>
                <a:sym typeface="Calibri"/>
              </a:rPr>
              <a:t>Let’s push against a wall with our hands. </a:t>
            </a:r>
            <a:endParaRPr i="1"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a:t>
            </a:r>
            <a:r>
              <a:rPr lang="en-US"/>
              <a:t> </a:t>
            </a:r>
            <a:endParaRPr/>
          </a:p>
        </p:txBody>
      </p:sp>
      <p:sp>
        <p:nvSpPr>
          <p:cNvPr id="194" name="Google Shape;194;p31"/>
          <p:cNvSpPr txBox="1"/>
          <p:nvPr/>
        </p:nvSpPr>
        <p:spPr>
          <a:xfrm>
            <a:off x="101700" y="1062625"/>
            <a:ext cx="11988600" cy="14160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Choose one grounding strategy and create a visual representation of that strategy in your small group. </a:t>
            </a:r>
            <a:endParaRPr i="1" sz="2000">
              <a:solidFill>
                <a:schemeClr val="dk1"/>
              </a:solidFill>
              <a:latin typeface="Calibri"/>
              <a:ea typeface="Calibri"/>
              <a:cs typeface="Calibri"/>
              <a:sym typeface="Calibri"/>
            </a:endParaRPr>
          </a:p>
          <a:p>
            <a:pPr indent="-355600" lvl="1" marL="914400" rtl="0" algn="l">
              <a:spcBef>
                <a:spcPts val="0"/>
              </a:spcBef>
              <a:spcAft>
                <a:spcPts val="0"/>
              </a:spcAft>
              <a:buClr>
                <a:schemeClr val="dk1"/>
              </a:buClr>
              <a:buSzPts val="2000"/>
              <a:buFont typeface="Calibri"/>
              <a:buAutoNum type="alphaLcPeriod"/>
            </a:pPr>
            <a:r>
              <a:rPr i="1" lang="en-US" sz="2000">
                <a:solidFill>
                  <a:schemeClr val="dk1"/>
                </a:solidFill>
                <a:latin typeface="Calibri"/>
                <a:ea typeface="Calibri"/>
                <a:cs typeface="Calibri"/>
                <a:sym typeface="Calibri"/>
              </a:rPr>
              <a:t>This illustration can include the strategy itself, sensations it may have brought up for you, locations or times it can be practiced and where a person might be in the resilient zone before, during or after the practice. </a:t>
            </a:r>
            <a:endParaRPr sz="20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