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Lst>
  <p:sldSz cy="6858000" cx="12192000"/>
  <p:notesSz cx="6858000" cy="9144000"/>
  <p:embeddedFontLst>
    <p:embeddedFont>
      <p:font typeface="Libre Baskerville"/>
      <p:regular r:id="rId10"/>
      <p:bold r:id="rId11"/>
      <p:italic r:id="rId12"/>
    </p:embeddedFont>
    <p:embeddedFont>
      <p:font typeface="Helvetica Neue"/>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bold.fntdata"/><Relationship Id="rId10" Type="http://schemas.openxmlformats.org/officeDocument/2006/relationships/font" Target="fonts/LibreBaskerville-regular.fntdata"/><Relationship Id="rId13" Type="http://schemas.openxmlformats.org/officeDocument/2006/relationships/font" Target="fonts/HelveticaNeue-regular.fntdata"/><Relationship Id="rId12" Type="http://schemas.openxmlformats.org/officeDocument/2006/relationships/font" Target="fonts/LibreBaskerville-italic.fntdata"/><Relationship Id="rId15" Type="http://schemas.openxmlformats.org/officeDocument/2006/relationships/font" Target="fonts/HelveticaNeue-italic.fntdata"/><Relationship Id="rId14" Type="http://schemas.openxmlformats.org/officeDocument/2006/relationships/font" Target="fonts/HelveticaNeue-bold.fntdata"/><Relationship Id="rId16"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507cbe6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507cbe6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59507cbe6e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59507cbe6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159507cbe6e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159507cbe6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159507cbe6e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159507cbe6e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Exploring Sensations and Help Now! Strategies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2 Learning Experience  4</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3000"/>
              <a:t>Check-In </a:t>
            </a:r>
            <a:endParaRPr sz="3000"/>
          </a:p>
        </p:txBody>
      </p:sp>
      <p:sp>
        <p:nvSpPr>
          <p:cNvPr id="170" name="Google Shape;170;p27"/>
          <p:cNvSpPr txBox="1"/>
          <p:nvPr/>
        </p:nvSpPr>
        <p:spPr>
          <a:xfrm>
            <a:off x="3581400" y="1600200"/>
            <a:ext cx="7315200" cy="3232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300">
                <a:latin typeface="Calibri"/>
                <a:ea typeface="Calibri"/>
                <a:cs typeface="Calibri"/>
                <a:sym typeface="Calibri"/>
              </a:rPr>
              <a:t>Read over our Class Agreements and choose one that’s especially important for you today. </a:t>
            </a:r>
            <a:endParaRPr sz="2300">
              <a:latin typeface="Calibri"/>
              <a:ea typeface="Calibri"/>
              <a:cs typeface="Calibri"/>
              <a:sym typeface="Calibri"/>
            </a:endParaRPr>
          </a:p>
          <a:p>
            <a:pPr indent="0" lvl="0" marL="0" rtl="0" algn="l">
              <a:spcBef>
                <a:spcPts val="0"/>
              </a:spcBef>
              <a:spcAft>
                <a:spcPts val="0"/>
              </a:spcAft>
              <a:buNone/>
            </a:pPr>
            <a:r>
              <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Put a checkmark next to that agreement on the poster/board. </a:t>
            </a:r>
            <a:endParaRPr sz="2300">
              <a:latin typeface="Calibri"/>
              <a:ea typeface="Calibri"/>
              <a:cs typeface="Calibri"/>
              <a:sym typeface="Calibri"/>
            </a:endParaRPr>
          </a:p>
          <a:p>
            <a:pPr indent="0" lvl="0" marL="0" rtl="0" algn="l">
              <a:spcBef>
                <a:spcPts val="0"/>
              </a:spcBef>
              <a:spcAft>
                <a:spcPts val="0"/>
              </a:spcAft>
              <a:buNone/>
            </a:pPr>
            <a:r>
              <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In groups of three, share which agreement you chose and why.” </a:t>
            </a:r>
            <a:endParaRPr sz="2300">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Presentation/Discussion - The Nervous System and Sensation</a:t>
            </a:r>
            <a:endParaRPr/>
          </a:p>
        </p:txBody>
      </p:sp>
      <p:sp>
        <p:nvSpPr>
          <p:cNvPr id="176" name="Google Shape;176;p28"/>
          <p:cNvSpPr txBox="1"/>
          <p:nvPr/>
        </p:nvSpPr>
        <p:spPr>
          <a:xfrm>
            <a:off x="2603500" y="1206500"/>
            <a:ext cx="7785000" cy="4894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800">
                <a:latin typeface="Calibri"/>
                <a:ea typeface="Calibri"/>
                <a:cs typeface="Calibri"/>
                <a:sym typeface="Calibri"/>
              </a:rPr>
              <a:t>The part of our body that allows us to feel sensations both from the outside and inside is called the nervous system.</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It sends information from our nerves throughout our bodies to our brain. It also sends information from our brain out to our body to control our muscles, movement, </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The nervous system keeps us alive by regulating our breathing, our heart rate, blood flow, digestion and other important functions. </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The nervous system is the part of our body that allows us to feel sensations on the inside as well as sense things on the outside through our five senses. It processes sensory information from the outside and inside to know if we are in danger or in safety, and it responds accordingly. </a:t>
            </a:r>
            <a:endParaRPr sz="1800">
              <a:latin typeface="Calibri"/>
              <a:ea typeface="Calibri"/>
              <a:cs typeface="Calibri"/>
              <a:sym typeface="Calibri"/>
            </a:endParaRPr>
          </a:p>
          <a:p>
            <a:pPr indent="0" lvl="0" marL="0" rtl="0" algn="l">
              <a:spcBef>
                <a:spcPts val="0"/>
              </a:spcBef>
              <a:spcAft>
                <a:spcPts val="0"/>
              </a:spcAft>
              <a:buNone/>
            </a:pPr>
            <a:r>
              <a:t/>
            </a:r>
            <a:endParaRPr sz="1800">
              <a:latin typeface="Calibri"/>
              <a:ea typeface="Calibri"/>
              <a:cs typeface="Calibri"/>
              <a:sym typeface="Calibri"/>
            </a:endParaRPr>
          </a:p>
          <a:p>
            <a:pPr indent="0" lvl="0" marL="0" rtl="0" algn="l">
              <a:spcBef>
                <a:spcPts val="0"/>
              </a:spcBef>
              <a:spcAft>
                <a:spcPts val="0"/>
              </a:spcAft>
              <a:buNone/>
            </a:pPr>
            <a:r>
              <a:rPr lang="en-US" sz="1800">
                <a:latin typeface="Calibri"/>
                <a:ea typeface="Calibri"/>
                <a:cs typeface="Calibri"/>
                <a:sym typeface="Calibri"/>
              </a:rPr>
              <a:t>A sensation is a physical feeling that arises in the body, such as warmth, cold, tingling, loosening, tightening, heaviness, lightness, openness, and so on.</a:t>
            </a:r>
            <a:endParaRPr sz="18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a:t>
            </a:r>
            <a:r>
              <a:rPr lang="en-US"/>
              <a:t> </a:t>
            </a:r>
            <a:endParaRPr/>
          </a:p>
        </p:txBody>
      </p:sp>
      <p:sp>
        <p:nvSpPr>
          <p:cNvPr id="182" name="Google Shape;182;p29"/>
          <p:cNvSpPr txBox="1"/>
          <p:nvPr/>
        </p:nvSpPr>
        <p:spPr>
          <a:xfrm>
            <a:off x="2489200" y="932100"/>
            <a:ext cx="9817200" cy="4956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 In pairs, share an example of something you’ve practiced so thoroughly that you can do it without even seeming to stop and think about it. Talk about your process of improvement over time. </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With a partner, try these strategies in any order you wish. You can choose to skip some and/or to repeat some. </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Do at least 5 strategies. Fill out the information and the handout and discuss your findings with your partner. </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What sensations did you experience? Feelings or emotions? Did you notice any thoughts?</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t/>
            </a:r>
            <a:endParaRPr sz="16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8" name="Google Shape;188;p30"/>
          <p:cNvSpPr txBox="1"/>
          <p:nvPr/>
        </p:nvSpPr>
        <p:spPr>
          <a:xfrm>
            <a:off x="2857500" y="1511300"/>
            <a:ext cx="7315200" cy="358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300">
                <a:latin typeface="Calibri"/>
                <a:ea typeface="Calibri"/>
                <a:cs typeface="Calibri"/>
                <a:sym typeface="Calibri"/>
              </a:rPr>
              <a:t>How was that activity for you? </a:t>
            </a:r>
            <a:endParaRPr sz="2300">
              <a:latin typeface="Calibri"/>
              <a:ea typeface="Calibri"/>
              <a:cs typeface="Calibri"/>
              <a:sym typeface="Calibri"/>
            </a:endParaRPr>
          </a:p>
          <a:p>
            <a:pPr indent="0" lvl="0" marL="0" rtl="0" algn="l">
              <a:spcBef>
                <a:spcPts val="0"/>
              </a:spcBef>
              <a:spcAft>
                <a:spcPts val="0"/>
              </a:spcAft>
              <a:buNone/>
            </a:pPr>
            <a:r>
              <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Is there a strategy or two that you may want to try out this week?</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Which one did you like best, if any? </a:t>
            </a:r>
            <a:endParaRPr sz="2300">
              <a:latin typeface="Calibri"/>
              <a:ea typeface="Calibri"/>
              <a:cs typeface="Calibri"/>
              <a:sym typeface="Calibri"/>
            </a:endParaRPr>
          </a:p>
          <a:p>
            <a:pPr indent="0" lvl="0" marL="0" rtl="0" algn="l">
              <a:spcBef>
                <a:spcPts val="0"/>
              </a:spcBef>
              <a:spcAft>
                <a:spcPts val="0"/>
              </a:spcAft>
              <a:buNone/>
            </a:pPr>
            <a:r>
              <a:t/>
            </a:r>
            <a:endParaRPr sz="2300">
              <a:latin typeface="Calibri"/>
              <a:ea typeface="Calibri"/>
              <a:cs typeface="Calibri"/>
              <a:sym typeface="Calibri"/>
            </a:endParaRPr>
          </a:p>
          <a:p>
            <a:pPr indent="0" lvl="0" marL="0" rtl="0" algn="l">
              <a:spcBef>
                <a:spcPts val="0"/>
              </a:spcBef>
              <a:spcAft>
                <a:spcPts val="0"/>
              </a:spcAft>
              <a:buNone/>
            </a:pPr>
            <a:r>
              <a:rPr lang="en-US" sz="2300">
                <a:latin typeface="Calibri"/>
                <a:ea typeface="Calibri"/>
                <a:cs typeface="Calibri"/>
                <a:sym typeface="Calibri"/>
              </a:rPr>
              <a:t>• Is there a time of day or event you have coming up where Help Now Strategies might be helpful?</a:t>
            </a:r>
            <a:r>
              <a:rPr lang="en-US">
                <a:latin typeface="Calibri"/>
                <a:ea typeface="Calibri"/>
                <a:cs typeface="Calibri"/>
                <a:sym typeface="Calibri"/>
              </a:rPr>
              <a:t> </a:t>
            </a:r>
            <a:endParaRPr>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