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 id="261" r:id="rId10"/>
  </p:sldIdLst>
  <p:sldSz cy="6858000" cx="12192000"/>
  <p:notesSz cx="6858000" cy="9144000"/>
  <p:embeddedFontLst>
    <p:embeddedFont>
      <p:font typeface="Libre Baskerville"/>
      <p:regular r:id="rId11"/>
      <p:bold r:id="rId12"/>
      <p:italic r:id="rId13"/>
    </p:embeddedFont>
    <p:embeddedFont>
      <p:font typeface="Helvetica Neue"/>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regular.fntdata"/><Relationship Id="rId10" Type="http://schemas.openxmlformats.org/officeDocument/2006/relationships/slide" Target="slides/slide6.xml"/><Relationship Id="rId13" Type="http://schemas.openxmlformats.org/officeDocument/2006/relationships/font" Target="fonts/LibreBaskerville-italic.fntdata"/><Relationship Id="rId12" Type="http://schemas.openxmlformats.org/officeDocument/2006/relationships/font" Target="fonts/LibreBaskerville-bold.fntdata"/><Relationship Id="rId15" Type="http://schemas.openxmlformats.org/officeDocument/2006/relationships/font" Target="fonts/HelveticaNeue-bold.fntdata"/><Relationship Id="rId14" Type="http://schemas.openxmlformats.org/officeDocument/2006/relationships/font" Target="fonts/HelveticaNeue-regular.fntdata"/><Relationship Id="rId17" Type="http://schemas.openxmlformats.org/officeDocument/2006/relationships/font" Target="fonts/HelveticaNeue-boldItalic.fntdata"/><Relationship Id="rId16" Type="http://schemas.openxmlformats.org/officeDocument/2006/relationships/font" Target="fonts/HelveticaNeue-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15ebbbd13c8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15ebbbd13c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17355064a4a_1_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17355064a4a_1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17355064a4a_1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17355064a4a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17355064a4a_1_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17355064a4a_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17355064a4a_1_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17355064a4a_1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Laying the Foundation for Class Agreements </a:t>
            </a:r>
            <a:endParaRPr sz="4800"/>
          </a:p>
          <a:p>
            <a:pPr indent="0" lvl="0" marL="0" rtl="0" algn="ctr">
              <a:lnSpc>
                <a:spcPct val="90000"/>
              </a:lnSpc>
              <a:spcBef>
                <a:spcPts val="0"/>
              </a:spcBef>
              <a:spcAft>
                <a:spcPts val="0"/>
              </a:spcAft>
              <a:buClr>
                <a:schemeClr val="dk1"/>
              </a:buClr>
              <a:buSzPct val="75000"/>
              <a:buFont typeface="Helvetica Neue"/>
              <a:buNone/>
            </a:pPr>
            <a:r>
              <a:t/>
            </a:r>
            <a:endParaRPr sz="4800"/>
          </a:p>
        </p:txBody>
      </p:sp>
      <p:sp>
        <p:nvSpPr>
          <p:cNvPr id="163" name="Google Shape;163;p26"/>
          <p:cNvSpPr txBox="1"/>
          <p:nvPr>
            <p:ph idx="1" type="subTitle"/>
          </p:nvPr>
        </p:nvSpPr>
        <p:spPr>
          <a:xfrm>
            <a:off x="6285141" y="3602038"/>
            <a:ext cx="5068800" cy="5724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Chapter 1 Learning Experience 4</a:t>
            </a:r>
            <a:endParaRPr sz="3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7"/>
          <p:cNvSpPr txBox="1"/>
          <p:nvPr/>
        </p:nvSpPr>
        <p:spPr>
          <a:xfrm>
            <a:off x="838200" y="365126"/>
            <a:ext cx="10515600" cy="6975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None/>
            </a:pPr>
            <a:r>
              <a:rPr lang="en-US" sz="2400">
                <a:solidFill>
                  <a:srgbClr val="000000"/>
                </a:solidFill>
                <a:latin typeface="Helvetica Neue"/>
                <a:ea typeface="Helvetica Neue"/>
                <a:cs typeface="Helvetica Neue"/>
                <a:sym typeface="Helvetica Neue"/>
              </a:rPr>
              <a:t>Check-In </a:t>
            </a:r>
            <a:endParaRPr sz="2400">
              <a:solidFill>
                <a:srgbClr val="000000"/>
              </a:solidFill>
              <a:latin typeface="Helvetica Neue"/>
              <a:ea typeface="Helvetica Neue"/>
              <a:cs typeface="Helvetica Neue"/>
              <a:sym typeface="Helvetica Neue"/>
            </a:endParaRPr>
          </a:p>
        </p:txBody>
      </p:sp>
      <p:sp>
        <p:nvSpPr>
          <p:cNvPr id="169" name="Google Shape;169;p27"/>
          <p:cNvSpPr txBox="1"/>
          <p:nvPr/>
        </p:nvSpPr>
        <p:spPr>
          <a:xfrm>
            <a:off x="3113500" y="1468825"/>
            <a:ext cx="7148100" cy="2247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en-US" sz="2000">
                <a:solidFill>
                  <a:schemeClr val="dk1"/>
                </a:solidFill>
                <a:latin typeface="Calibri"/>
                <a:ea typeface="Calibri"/>
                <a:cs typeface="Calibri"/>
                <a:sym typeface="Calibri"/>
              </a:rPr>
              <a:t>D</a:t>
            </a:r>
            <a:r>
              <a:rPr i="1" lang="en-US" sz="2000">
                <a:solidFill>
                  <a:schemeClr val="dk1"/>
                </a:solidFill>
                <a:latin typeface="Calibri"/>
                <a:ea typeface="Calibri"/>
                <a:cs typeface="Calibri"/>
                <a:sym typeface="Calibri"/>
              </a:rPr>
              <a:t>raw or describe a moment when a person or group’s common humanity was recognized (real or imagined).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rPr i="1" lang="en-US" sz="2000">
                <a:solidFill>
                  <a:schemeClr val="dk1"/>
                </a:solidFill>
                <a:latin typeface="Calibri"/>
                <a:ea typeface="Calibri"/>
                <a:cs typeface="Calibri"/>
                <a:sym typeface="Calibri"/>
              </a:rPr>
              <a:t>Examples of this can include when citizenship was granted to formerly enslaved people in the United States or women were granted the right to vote in countries around the world.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Presentation </a:t>
            </a:r>
            <a:endParaRPr/>
          </a:p>
        </p:txBody>
      </p:sp>
      <p:sp>
        <p:nvSpPr>
          <p:cNvPr id="175" name="Google Shape;175;p28"/>
          <p:cNvSpPr txBox="1"/>
          <p:nvPr/>
        </p:nvSpPr>
        <p:spPr>
          <a:xfrm>
            <a:off x="331000" y="1062625"/>
            <a:ext cx="11233500" cy="2970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Like a society, our classroom is also an interdependent system. We’re going to create class agreements among ourselves, treating ourselves like a small form of society.</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i="1" sz="2000">
              <a:solidFill>
                <a:schemeClr val="dk1"/>
              </a:solidFill>
              <a:latin typeface="Calibri"/>
              <a:ea typeface="Calibri"/>
              <a:cs typeface="Calibri"/>
              <a:sym typeface="Calibri"/>
            </a:endParaRPr>
          </a:p>
          <a:p>
            <a:pPr indent="457200" lvl="0" marL="4114800" rtl="0" algn="l">
              <a:lnSpc>
                <a:spcPct val="115000"/>
              </a:lnSpc>
              <a:spcBef>
                <a:spcPts val="0"/>
              </a:spcBef>
              <a:spcAft>
                <a:spcPts val="0"/>
              </a:spcAft>
              <a:buNone/>
            </a:pPr>
            <a:r>
              <a:rPr i="1" lang="en-US" sz="2000">
                <a:solidFill>
                  <a:schemeClr val="dk1"/>
                </a:solidFill>
                <a:latin typeface="Calibri"/>
                <a:ea typeface="Calibri"/>
                <a:cs typeface="Calibri"/>
                <a:sym typeface="Calibri"/>
              </a:rPr>
              <a:t>We’re going to make agreements that:</a:t>
            </a:r>
            <a:endParaRPr i="1" sz="2000">
              <a:solidFill>
                <a:schemeClr val="dk1"/>
              </a:solidFill>
              <a:latin typeface="Calibri"/>
              <a:ea typeface="Calibri"/>
              <a:cs typeface="Calibri"/>
              <a:sym typeface="Calibri"/>
            </a:endParaRPr>
          </a:p>
          <a:p>
            <a:pPr indent="-355600" lvl="0" marL="36576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Support the safety, well-being and happiness of us as individuals and as a collective. </a:t>
            </a:r>
            <a:endParaRPr i="1" sz="2000">
              <a:solidFill>
                <a:schemeClr val="dk1"/>
              </a:solidFill>
              <a:latin typeface="Calibri"/>
              <a:ea typeface="Calibri"/>
              <a:cs typeface="Calibri"/>
              <a:sym typeface="Calibri"/>
            </a:endParaRPr>
          </a:p>
          <a:p>
            <a:pPr indent="-355600" lvl="0" marL="36576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Reflect our common humanity, diversity, and interdependence.</a:t>
            </a:r>
            <a:endParaRPr i="1" sz="2000">
              <a:solidFill>
                <a:schemeClr val="dk1"/>
              </a:solidFill>
              <a:latin typeface="Calibri"/>
              <a:ea typeface="Calibri"/>
              <a:cs typeface="Calibri"/>
              <a:sym typeface="Calibri"/>
            </a:endParaRPr>
          </a:p>
          <a:p>
            <a:pPr indent="-355600" lvl="0" marL="36576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Support our ability to learn, grow, and flourish. </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 </a:t>
            </a:r>
            <a:endParaRPr/>
          </a:p>
        </p:txBody>
      </p:sp>
      <p:sp>
        <p:nvSpPr>
          <p:cNvPr id="181" name="Google Shape;181;p29"/>
          <p:cNvSpPr txBox="1"/>
          <p:nvPr/>
        </p:nvSpPr>
        <p:spPr>
          <a:xfrm>
            <a:off x="2979050" y="1748100"/>
            <a:ext cx="8158800" cy="2970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In small groups or pairs, you will have 3-5 minutes to visit each station in our “Class Agreement Gallery Walk.”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The purpose of this activity is to notice the similarities and differences we share specifically related to personal needs and expectations in the classroom setting. We will not be creating class agreements at this time but rather authentically and compassionately responding to each prompt. Please be thoughtful and respectful when writing down your ideas.  </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87" name="Google Shape;187;p30"/>
          <p:cNvSpPr txBox="1"/>
          <p:nvPr/>
        </p:nvSpPr>
        <p:spPr>
          <a:xfrm>
            <a:off x="4551325" y="1623975"/>
            <a:ext cx="4656300" cy="1723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en-US" sz="2000">
                <a:solidFill>
                  <a:schemeClr val="dk1"/>
                </a:solidFill>
                <a:latin typeface="Calibri"/>
                <a:ea typeface="Calibri"/>
                <a:cs typeface="Calibri"/>
                <a:sym typeface="Calibri"/>
              </a:rPr>
              <a:t>In your pairs or small groups silently walk around to each station again and consider what your classmates wrote. If you agree with a response,  put a star or check mark next to the idea.</a:t>
            </a:r>
            <a:endParaRPr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1"/>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Debrief </a:t>
            </a:r>
            <a:endParaRPr/>
          </a:p>
        </p:txBody>
      </p:sp>
      <p:sp>
        <p:nvSpPr>
          <p:cNvPr id="193" name="Google Shape;193;p31"/>
          <p:cNvSpPr txBox="1"/>
          <p:nvPr/>
        </p:nvSpPr>
        <p:spPr>
          <a:xfrm>
            <a:off x="4427200" y="1717100"/>
            <a:ext cx="4056300" cy="1554600"/>
          </a:xfrm>
          <a:prstGeom prst="rect">
            <a:avLst/>
          </a:prstGeom>
          <a:no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0"/>
              </a:spcAft>
              <a:buNone/>
            </a:pPr>
            <a:r>
              <a:rPr b="1" lang="en-US" sz="2000">
                <a:solidFill>
                  <a:schemeClr val="dk1"/>
                </a:solidFill>
                <a:latin typeface="Calibri"/>
                <a:ea typeface="Calibri"/>
                <a:cs typeface="Calibri"/>
                <a:sym typeface="Calibri"/>
              </a:rPr>
              <a:t>What do you think? </a:t>
            </a:r>
            <a:endParaRPr b="1" sz="2000">
              <a:solidFill>
                <a:schemeClr val="dk1"/>
              </a:solidFill>
              <a:latin typeface="Calibri"/>
              <a:ea typeface="Calibri"/>
              <a:cs typeface="Calibri"/>
              <a:sym typeface="Calibri"/>
            </a:endParaRPr>
          </a:p>
          <a:p>
            <a:pPr indent="0" lvl="0" marL="0" rtl="0" algn="ctr">
              <a:lnSpc>
                <a:spcPct val="115000"/>
              </a:lnSpc>
              <a:spcBef>
                <a:spcPts val="0"/>
              </a:spcBef>
              <a:spcAft>
                <a:spcPts val="0"/>
              </a:spcAft>
              <a:buNone/>
            </a:pPr>
            <a:r>
              <a:rPr lang="en-US" sz="2000">
                <a:solidFill>
                  <a:schemeClr val="dk1"/>
                </a:solidFill>
                <a:latin typeface="Calibri"/>
                <a:ea typeface="Calibri"/>
                <a:cs typeface="Calibri"/>
                <a:sym typeface="Calibri"/>
              </a:rPr>
              <a:t>How do our commonalities and differences impact the way we are together in class?</a:t>
            </a:r>
            <a:endParaRPr b="1" sz="2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