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 id="262" r:id="rId11"/>
  </p:sldIdLst>
  <p:sldSz cy="6858000" cx="12192000"/>
  <p:notesSz cx="6858000" cy="9144000"/>
  <p:embeddedFontLst>
    <p:embeddedFont>
      <p:font typeface="Libre Baskerville"/>
      <p:regular r:id="rId12"/>
      <p:bold r:id="rId13"/>
      <p:italic r:id="rId14"/>
    </p:embeddedFont>
    <p:embeddedFont>
      <p:font typeface="Helvetica Neue"/>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LibreBaskerville-bold.fntdata"/><Relationship Id="rId12" Type="http://schemas.openxmlformats.org/officeDocument/2006/relationships/font" Target="fonts/LibreBaskerville-regular.fntdata"/><Relationship Id="rId15" Type="http://schemas.openxmlformats.org/officeDocument/2006/relationships/font" Target="fonts/HelveticaNeue-regular.fntdata"/><Relationship Id="rId14" Type="http://schemas.openxmlformats.org/officeDocument/2006/relationships/font" Target="fonts/LibreBaskerville-italic.fntdata"/><Relationship Id="rId17" Type="http://schemas.openxmlformats.org/officeDocument/2006/relationships/font" Target="fonts/HelveticaNeue-italic.fntdata"/><Relationship Id="rId16" Type="http://schemas.openxmlformats.org/officeDocument/2006/relationships/font" Target="fonts/HelveticaNeue-bold.fntdata"/><Relationship Id="rId18" Type="http://schemas.openxmlformats.org/officeDocument/2006/relationships/font" Target="fonts/HelveticaNeue-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15ec2634082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15ec263408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5ec2634082_0_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5ec2634082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15ec2634082_0_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15ec2634082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241ea65a12d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241ea65a12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15ec2634082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15ec2634082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15ec2634082_0_2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15ec2634082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800" cy="11346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Exploring</a:t>
            </a:r>
            <a:r>
              <a:rPr lang="en-US" sz="4800"/>
              <a:t> Systems Thinking and Appreciating Interdependence </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6854950" y="4455700"/>
            <a:ext cx="4235400" cy="400200"/>
          </a:xfrm>
          <a:prstGeom prst="rect">
            <a:avLst/>
          </a:prstGeom>
          <a:noFill/>
          <a:ln>
            <a:noFill/>
          </a:ln>
        </p:spPr>
        <p:txBody>
          <a:bodyPr anchorCtr="0" anchor="b" bIns="91425" lIns="91425" spcFirstLastPara="1" rIns="91425" wrap="square" tIns="91425">
            <a:spAutoFit/>
          </a:bodyPr>
          <a:lstStyle/>
          <a:p>
            <a:pPr indent="0" lvl="0" marL="0" rtl="0" algn="l">
              <a:spcBef>
                <a:spcPts val="0"/>
              </a:spcBef>
              <a:spcAft>
                <a:spcPts val="0"/>
              </a:spcAft>
              <a:buNone/>
            </a:pPr>
            <a:r>
              <a:t/>
            </a:r>
            <a:endParaRPr>
              <a:latin typeface="Calibri"/>
              <a:ea typeface="Calibri"/>
              <a:cs typeface="Calibri"/>
              <a:sym typeface="Calibri"/>
            </a:endParaRPr>
          </a:p>
        </p:txBody>
      </p:sp>
      <p:sp>
        <p:nvSpPr>
          <p:cNvPr id="165" name="Google Shape;165;p26"/>
          <p:cNvSpPr txBox="1"/>
          <p:nvPr/>
        </p:nvSpPr>
        <p:spPr>
          <a:xfrm>
            <a:off x="7613875" y="4210900"/>
            <a:ext cx="3011400" cy="831300"/>
          </a:xfrm>
          <a:prstGeom prst="rect">
            <a:avLst/>
          </a:prstGeom>
          <a:noFill/>
          <a:ln>
            <a:noFill/>
          </a:ln>
        </p:spPr>
        <p:txBody>
          <a:bodyPr anchorCtr="0" anchor="b" bIns="91425" lIns="91425" spcFirstLastPara="1" rIns="91425" wrap="square" tIns="91425">
            <a:spAutoFit/>
          </a:bodyPr>
          <a:lstStyle/>
          <a:p>
            <a:pPr indent="0" lvl="0" marL="0" rtl="0" algn="ctr">
              <a:spcBef>
                <a:spcPts val="0"/>
              </a:spcBef>
              <a:spcAft>
                <a:spcPts val="0"/>
              </a:spcAft>
              <a:buNone/>
            </a:pPr>
            <a:r>
              <a:rPr lang="en-US" sz="2100">
                <a:latin typeface="Calibri"/>
                <a:ea typeface="Calibri"/>
                <a:cs typeface="Calibri"/>
                <a:sym typeface="Calibri"/>
              </a:rPr>
              <a:t>Chapter 1 Learning Experience 3</a:t>
            </a:r>
            <a:endParaRPr sz="210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7"/>
          <p:cNvSpPr txBox="1"/>
          <p:nvPr/>
        </p:nvSpPr>
        <p:spPr>
          <a:xfrm>
            <a:off x="838200" y="365126"/>
            <a:ext cx="10515600" cy="6975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lang="en-US" sz="2400">
                <a:solidFill>
                  <a:srgbClr val="000000"/>
                </a:solidFill>
                <a:latin typeface="Helvetica Neue"/>
                <a:ea typeface="Helvetica Neue"/>
                <a:cs typeface="Helvetica Neue"/>
                <a:sym typeface="Helvetica Neue"/>
              </a:rPr>
              <a:t>Check-In </a:t>
            </a:r>
            <a:endParaRPr sz="2400">
              <a:solidFill>
                <a:srgbClr val="000000"/>
              </a:solidFill>
              <a:latin typeface="Helvetica Neue"/>
              <a:ea typeface="Helvetica Neue"/>
              <a:cs typeface="Helvetica Neue"/>
              <a:sym typeface="Helvetica Neue"/>
            </a:endParaRPr>
          </a:p>
        </p:txBody>
      </p:sp>
      <p:sp>
        <p:nvSpPr>
          <p:cNvPr id="171" name="Google Shape;171;p27"/>
          <p:cNvSpPr txBox="1"/>
          <p:nvPr/>
        </p:nvSpPr>
        <p:spPr>
          <a:xfrm>
            <a:off x="3072150" y="1324025"/>
            <a:ext cx="6795900" cy="3879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Interdependence Mapping Warm Up</a:t>
            </a:r>
            <a:r>
              <a:rPr lang="en-US" sz="2000">
                <a:solidFill>
                  <a:schemeClr val="dk1"/>
                </a:solidFill>
                <a:latin typeface="Calibri"/>
                <a:ea typeface="Calibri"/>
                <a:cs typeface="Calibri"/>
                <a:sym typeface="Calibri"/>
              </a:rPr>
              <a:t>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Draw a stick figure or  write the words “Human Being” on the center of the board. Draw a circle  around it.</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Write the following prompt: “What does a human being need to survive and be happy?”</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We will each write or draw at least one thing on the board to answer the prompt. Read what others have written and draw lines connecting related things. (5 mins)</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Now let’s take a look at what we’ve put on the board. We can share something we notice, something we like, or something we wonder about. To do so, say “I notice… I like… or I wonder…” (3 mins)</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 </a:t>
            </a:r>
            <a:endParaRPr/>
          </a:p>
        </p:txBody>
      </p:sp>
      <p:sp>
        <p:nvSpPr>
          <p:cNvPr id="177" name="Google Shape;177;p28"/>
          <p:cNvSpPr txBox="1"/>
          <p:nvPr/>
        </p:nvSpPr>
        <p:spPr>
          <a:xfrm>
            <a:off x="31050" y="658600"/>
            <a:ext cx="12129900" cy="3879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Interdependence</a:t>
            </a:r>
            <a:endParaRPr b="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rPr b="1" i="1" lang="en-US" sz="2000">
                <a:solidFill>
                  <a:schemeClr val="dk1"/>
                </a:solidFill>
                <a:latin typeface="Calibri"/>
                <a:ea typeface="Calibri"/>
                <a:cs typeface="Calibri"/>
                <a:sym typeface="Calibri"/>
              </a:rPr>
              <a:t>Interdependence</a:t>
            </a:r>
            <a:r>
              <a:rPr i="1" lang="en-US" sz="2000">
                <a:solidFill>
                  <a:schemeClr val="dk1"/>
                </a:solidFill>
                <a:latin typeface="Calibri"/>
                <a:ea typeface="Calibri"/>
                <a:cs typeface="Calibri"/>
                <a:sym typeface="Calibri"/>
              </a:rPr>
              <a:t> refers to the fact that everything that exists--including all objects, events or people--exists in dependence on other things and in relationship to other things.</a:t>
            </a:r>
            <a:r>
              <a:rPr lang="en-US" sz="2000">
                <a:solidFill>
                  <a:schemeClr val="dk1"/>
                </a:solidFill>
                <a:latin typeface="Calibri"/>
                <a:ea typeface="Calibri"/>
                <a:cs typeface="Calibri"/>
                <a:sym typeface="Calibri"/>
              </a:rPr>
              <a:t> </a:t>
            </a:r>
            <a:r>
              <a:rPr i="1" lang="en-US" sz="2000">
                <a:solidFill>
                  <a:schemeClr val="dk1"/>
                </a:solidFill>
                <a:latin typeface="Calibri"/>
                <a:ea typeface="Calibri"/>
                <a:cs typeface="Calibri"/>
                <a:sym typeface="Calibri"/>
              </a:rPr>
              <a:t>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3200400" rtl="0" algn="l">
              <a:spcBef>
                <a:spcPts val="0"/>
              </a:spcBef>
              <a:spcAft>
                <a:spcPts val="0"/>
              </a:spcAft>
              <a:buNone/>
            </a:pPr>
            <a:r>
              <a:rPr b="1" lang="en-US" sz="2000">
                <a:solidFill>
                  <a:schemeClr val="dk1"/>
                </a:solidFill>
                <a:latin typeface="Calibri"/>
                <a:ea typeface="Calibri"/>
                <a:cs typeface="Calibri"/>
                <a:sym typeface="Calibri"/>
              </a:rPr>
              <a:t>Generate and Provide a List of Example “Starting Objects/Events”</a:t>
            </a:r>
            <a:endParaRPr b="1" sz="2000">
              <a:solidFill>
                <a:schemeClr val="dk1"/>
              </a:solidFill>
              <a:latin typeface="Calibri"/>
              <a:ea typeface="Calibri"/>
              <a:cs typeface="Calibri"/>
              <a:sym typeface="Calibri"/>
            </a:endParaRPr>
          </a:p>
          <a:p>
            <a:pPr indent="0" lvl="0" marL="3200400" rtl="0" algn="l">
              <a:spcBef>
                <a:spcPts val="0"/>
              </a:spcBef>
              <a:spcAft>
                <a:spcPts val="0"/>
              </a:spcAft>
              <a:buNone/>
            </a:pPr>
            <a:r>
              <a:rPr i="1" lang="en-US" sz="2000">
                <a:solidFill>
                  <a:schemeClr val="dk1"/>
                </a:solidFill>
                <a:latin typeface="Calibri"/>
                <a:ea typeface="Calibri"/>
                <a:cs typeface="Calibri"/>
                <a:sym typeface="Calibri"/>
              </a:rPr>
              <a:t>Can anyone give us an example of an item? </a:t>
            </a:r>
            <a:r>
              <a:rPr lang="en-US" sz="2000">
                <a:solidFill>
                  <a:schemeClr val="dk1"/>
                </a:solidFill>
                <a:latin typeface="Calibri"/>
                <a:ea typeface="Calibri"/>
                <a:cs typeface="Calibri"/>
                <a:sym typeface="Calibri"/>
              </a:rPr>
              <a:t>(</a:t>
            </a:r>
            <a:r>
              <a:rPr i="1" lang="en-US" sz="2000">
                <a:solidFill>
                  <a:schemeClr val="dk1"/>
                </a:solidFill>
                <a:latin typeface="Calibri"/>
                <a:ea typeface="Calibri"/>
                <a:cs typeface="Calibri"/>
                <a:sym typeface="Calibri"/>
              </a:rPr>
              <a:t>food,  a house, a bicycle, a book, drinking water, food, a car, a school, a hospital, health care system).How about a particular event or accomplishment  (getting a good grade, a new job, being admitted to college, or having success on a sports team). </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t>
            </a:r>
            <a:r>
              <a:rPr lang="en-US"/>
              <a:t>Activity </a:t>
            </a:r>
            <a:endParaRPr/>
          </a:p>
        </p:txBody>
      </p:sp>
      <p:sp>
        <p:nvSpPr>
          <p:cNvPr id="183" name="Google Shape;183;p29"/>
          <p:cNvSpPr txBox="1"/>
          <p:nvPr/>
        </p:nvSpPr>
        <p:spPr>
          <a:xfrm>
            <a:off x="1202850" y="1179800"/>
            <a:ext cx="9786300" cy="3263100"/>
          </a:xfrm>
          <a:prstGeom prst="rect">
            <a:avLst/>
          </a:prstGeom>
          <a:noFill/>
          <a:ln>
            <a:noFill/>
          </a:ln>
        </p:spPr>
        <p:txBody>
          <a:bodyPr anchorCtr="0" anchor="t" bIns="91425" lIns="91425" spcFirstLastPara="1" rIns="91425" wrap="square" tIns="91425">
            <a:spAutoFit/>
          </a:bodyPr>
          <a:lstStyle/>
          <a:p>
            <a:pPr indent="-342900" lvl="0" marL="457200" rtl="0" algn="l">
              <a:spcBef>
                <a:spcPts val="0"/>
              </a:spcBef>
              <a:spcAft>
                <a:spcPts val="0"/>
              </a:spcAft>
              <a:buClr>
                <a:schemeClr val="dk1"/>
              </a:buClr>
              <a:buSzPts val="1800"/>
              <a:buFont typeface="Calibri"/>
              <a:buAutoNum type="arabicPeriod"/>
            </a:pPr>
            <a:r>
              <a:rPr i="1" lang="en-US" sz="1800">
                <a:solidFill>
                  <a:schemeClr val="dk1"/>
                </a:solidFill>
                <a:latin typeface="Calibri"/>
                <a:ea typeface="Calibri"/>
                <a:cs typeface="Calibri"/>
                <a:sym typeface="Calibri"/>
              </a:rPr>
              <a:t>Choose an accomplishment, event, or object that can contribute to a person’s well-being and happiness. This is your starting object (or starting event). Draw and label it in the middle of the piece of paper. </a:t>
            </a:r>
            <a:endParaRPr i="1" sz="18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1800">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i="1" lang="en-US" sz="1800">
                <a:solidFill>
                  <a:schemeClr val="dk1"/>
                </a:solidFill>
                <a:latin typeface="Calibri"/>
                <a:ea typeface="Calibri"/>
                <a:cs typeface="Calibri"/>
                <a:sym typeface="Calibri"/>
              </a:rPr>
              <a:t>Add other things or events around it that your starting object depends on. Draw lines to connect them to your starting object. Keep adding more and more things until you can’t think of any more. This is your first circle of interdependence. </a:t>
            </a:r>
            <a:endParaRPr i="1" sz="18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1800">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i="1" lang="en-US" sz="1800">
                <a:solidFill>
                  <a:schemeClr val="dk1"/>
                </a:solidFill>
                <a:latin typeface="Calibri"/>
                <a:ea typeface="Calibri"/>
                <a:cs typeface="Calibri"/>
                <a:sym typeface="Calibri"/>
              </a:rPr>
              <a:t>Now look at your first circle of things. What do they themselves depend on? Add additional items around those things, connected by lines. </a:t>
            </a:r>
            <a:endParaRPr i="1" sz="1800">
              <a:solidFill>
                <a:schemeClr val="dk1"/>
              </a:solidFill>
              <a:latin typeface="Calibri"/>
              <a:ea typeface="Calibri"/>
              <a:cs typeface="Calibri"/>
              <a:sym typeface="Calibri"/>
            </a:endParaRPr>
          </a:p>
          <a:p>
            <a:pPr indent="0" lvl="0" marL="0" rtl="0" algn="l">
              <a:spcBef>
                <a:spcPts val="0"/>
              </a:spcBef>
              <a:spcAft>
                <a:spcPts val="0"/>
              </a:spcAft>
              <a:buNone/>
            </a:pPr>
            <a:r>
              <a:t/>
            </a:r>
            <a:endParaRPr sz="20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9" name="Google Shape;189;p30"/>
          <p:cNvSpPr txBox="1"/>
          <p:nvPr/>
        </p:nvSpPr>
        <p:spPr>
          <a:xfrm>
            <a:off x="2705100" y="1062625"/>
            <a:ext cx="9331800" cy="4925400"/>
          </a:xfrm>
          <a:prstGeom prst="rect">
            <a:avLst/>
          </a:prstGeom>
          <a:noFill/>
          <a:ln>
            <a:noFill/>
          </a:ln>
        </p:spPr>
        <p:txBody>
          <a:bodyPr anchorCtr="0" anchor="t" bIns="91425" lIns="91425" spcFirstLastPara="1" rIns="91425" wrap="square" tIns="91425">
            <a:spAutoFit/>
          </a:bodyPr>
          <a:lstStyle/>
          <a:p>
            <a:pPr indent="-342900" lvl="0" marL="457200" rtl="0" algn="l">
              <a:spcBef>
                <a:spcPts val="0"/>
              </a:spcBef>
              <a:spcAft>
                <a:spcPts val="0"/>
              </a:spcAft>
              <a:buClr>
                <a:schemeClr val="dk1"/>
              </a:buClr>
              <a:buSzPts val="1800"/>
              <a:buFont typeface="Calibri"/>
              <a:buAutoNum type="arabicPeriod"/>
            </a:pPr>
            <a:r>
              <a:rPr i="1" lang="en-US" sz="1800">
                <a:solidFill>
                  <a:schemeClr val="dk1"/>
                </a:solidFill>
                <a:latin typeface="Calibri"/>
                <a:ea typeface="Calibri"/>
                <a:cs typeface="Calibri"/>
                <a:sym typeface="Calibri"/>
              </a:rPr>
              <a:t>Look at all the things in your drawing. What people are needed for these things to exist or happen? Add any people or groups of people that are necessary. </a:t>
            </a:r>
            <a:endParaRPr i="1" sz="18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1800">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i="1" lang="en-US" sz="1800">
                <a:solidFill>
                  <a:schemeClr val="dk1"/>
                </a:solidFill>
                <a:latin typeface="Calibri"/>
                <a:ea typeface="Calibri"/>
                <a:cs typeface="Calibri"/>
                <a:sym typeface="Calibri"/>
              </a:rPr>
              <a:t>Add up the total number of people on your drawing and write this number on the sheet. This is your estimate of the total number of people needed for your starting object or event to exist. </a:t>
            </a:r>
            <a:endParaRPr i="1" sz="18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1800">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i="1" lang="en-US" sz="1800">
                <a:solidFill>
                  <a:schemeClr val="dk1"/>
                </a:solidFill>
                <a:latin typeface="Calibri"/>
                <a:ea typeface="Calibri"/>
                <a:cs typeface="Calibri"/>
                <a:sym typeface="Calibri"/>
              </a:rPr>
              <a:t>When you’re done, sign your drawing with the names of each group member.</a:t>
            </a:r>
            <a:endParaRPr i="1" sz="18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1800">
              <a:solidFill>
                <a:schemeClr val="dk1"/>
              </a:solidFill>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AutoNum type="arabicPeriod"/>
            </a:pPr>
            <a:r>
              <a:rPr i="1" lang="en-US" sz="1800">
                <a:solidFill>
                  <a:schemeClr val="dk1"/>
                </a:solidFill>
                <a:latin typeface="Calibri"/>
                <a:ea typeface="Calibri"/>
                <a:cs typeface="Calibri"/>
                <a:sym typeface="Calibri"/>
              </a:rPr>
              <a:t>We will now share our drawings! (you can use the below listed questions is that is helpful to guide your presentation of the drawings </a:t>
            </a:r>
            <a:endParaRPr i="1" sz="18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1800">
              <a:solidFill>
                <a:schemeClr val="dk1"/>
              </a:solidFill>
              <a:latin typeface="Calibri"/>
              <a:ea typeface="Calibri"/>
              <a:cs typeface="Calibri"/>
              <a:sym typeface="Calibri"/>
            </a:endParaRPr>
          </a:p>
          <a:p>
            <a:pPr indent="-342900" lvl="1" marL="914400" rtl="0" algn="l">
              <a:spcBef>
                <a:spcPts val="0"/>
              </a:spcBef>
              <a:spcAft>
                <a:spcPts val="0"/>
              </a:spcAft>
              <a:buClr>
                <a:schemeClr val="dk1"/>
              </a:buClr>
              <a:buSzPts val="1800"/>
              <a:buFont typeface="Calibri"/>
              <a:buAutoNum type="alphaLcPeriod"/>
            </a:pPr>
            <a:r>
              <a:rPr i="1" lang="en-US" sz="1800">
                <a:solidFill>
                  <a:schemeClr val="dk1"/>
                </a:solidFill>
                <a:latin typeface="Calibri"/>
                <a:ea typeface="Calibri"/>
                <a:cs typeface="Calibri"/>
                <a:sym typeface="Calibri"/>
              </a:rPr>
              <a:t>What was your topic? </a:t>
            </a:r>
            <a:endParaRPr i="1" sz="1800">
              <a:solidFill>
                <a:schemeClr val="dk1"/>
              </a:solidFill>
              <a:latin typeface="Calibri"/>
              <a:ea typeface="Calibri"/>
              <a:cs typeface="Calibri"/>
              <a:sym typeface="Calibri"/>
            </a:endParaRPr>
          </a:p>
          <a:p>
            <a:pPr indent="-342900" lvl="1" marL="914400" rtl="0" algn="l">
              <a:spcBef>
                <a:spcPts val="0"/>
              </a:spcBef>
              <a:spcAft>
                <a:spcPts val="0"/>
              </a:spcAft>
              <a:buClr>
                <a:schemeClr val="dk1"/>
              </a:buClr>
              <a:buSzPts val="1800"/>
              <a:buFont typeface="Calibri"/>
              <a:buAutoNum type="alphaLcPeriod"/>
            </a:pPr>
            <a:r>
              <a:rPr i="1" lang="en-US" sz="1800">
                <a:solidFill>
                  <a:schemeClr val="dk1"/>
                </a:solidFill>
                <a:latin typeface="Calibri"/>
                <a:ea typeface="Calibri"/>
                <a:cs typeface="Calibri"/>
                <a:sym typeface="Calibri"/>
              </a:rPr>
              <a:t>What are the limits of the connections you could make if you had enough time? </a:t>
            </a:r>
            <a:endParaRPr i="1" sz="1800">
              <a:solidFill>
                <a:schemeClr val="dk1"/>
              </a:solidFill>
              <a:latin typeface="Calibri"/>
              <a:ea typeface="Calibri"/>
              <a:cs typeface="Calibri"/>
              <a:sym typeface="Calibri"/>
            </a:endParaRPr>
          </a:p>
          <a:p>
            <a:pPr indent="-342900" lvl="1" marL="914400" rtl="0" algn="l">
              <a:spcBef>
                <a:spcPts val="0"/>
              </a:spcBef>
              <a:spcAft>
                <a:spcPts val="0"/>
              </a:spcAft>
              <a:buClr>
                <a:schemeClr val="dk1"/>
              </a:buClr>
              <a:buSzPts val="1800"/>
              <a:buFont typeface="Calibri"/>
              <a:buAutoNum type="alphaLcPeriod"/>
            </a:pPr>
            <a:r>
              <a:rPr i="1" lang="en-US" sz="1800">
                <a:solidFill>
                  <a:schemeClr val="dk1"/>
                </a:solidFill>
                <a:latin typeface="Calibri"/>
                <a:ea typeface="Calibri"/>
                <a:cs typeface="Calibri"/>
                <a:sym typeface="Calibri"/>
              </a:rPr>
              <a:t>What did you realize about yourself and others through this activity? </a:t>
            </a:r>
            <a:endParaRPr i="1" sz="1800">
              <a:solidFill>
                <a:schemeClr val="dk1"/>
              </a:solidFill>
              <a:latin typeface="Calibri"/>
              <a:ea typeface="Calibri"/>
              <a:cs typeface="Calibri"/>
              <a:sym typeface="Calibri"/>
            </a:endParaRPr>
          </a:p>
          <a:p>
            <a:pPr indent="-342900" lvl="1" marL="914400" rtl="0" algn="l">
              <a:spcBef>
                <a:spcPts val="0"/>
              </a:spcBef>
              <a:spcAft>
                <a:spcPts val="0"/>
              </a:spcAft>
              <a:buClr>
                <a:schemeClr val="dk1"/>
              </a:buClr>
              <a:buSzPts val="1800"/>
              <a:buFont typeface="Calibri"/>
              <a:buAutoNum type="alphaLcPeriod"/>
            </a:pPr>
            <a:r>
              <a:rPr i="1" lang="en-US" sz="1800">
                <a:solidFill>
                  <a:schemeClr val="dk1"/>
                </a:solidFill>
                <a:latin typeface="Calibri"/>
                <a:ea typeface="Calibri"/>
                <a:cs typeface="Calibri"/>
                <a:sym typeface="Calibri"/>
              </a:rPr>
              <a:t>How can you carry those insights with you throughout your day/life? </a:t>
            </a:r>
            <a:endParaRPr i="1" sz="1800">
              <a:solidFill>
                <a:schemeClr val="dk1"/>
              </a:solidFill>
              <a:latin typeface="Calibri"/>
              <a:ea typeface="Calibri"/>
              <a:cs typeface="Calibri"/>
              <a:sym typeface="Calibri"/>
            </a:endParaRPr>
          </a:p>
          <a:p>
            <a:pPr indent="0" lvl="0" marL="0" rtl="0" algn="l">
              <a:spcBef>
                <a:spcPts val="0"/>
              </a:spcBef>
              <a:spcAft>
                <a:spcPts val="0"/>
              </a:spcAft>
              <a:buNone/>
            </a:pPr>
            <a:r>
              <a:t/>
            </a:r>
            <a:endParaRPr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31"/>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95" name="Google Shape;195;p31"/>
          <p:cNvSpPr txBox="1"/>
          <p:nvPr/>
        </p:nvSpPr>
        <p:spPr>
          <a:xfrm>
            <a:off x="2146300" y="1062625"/>
            <a:ext cx="8183400" cy="1108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i="1" lang="en-US" sz="2000">
                <a:solidFill>
                  <a:schemeClr val="dk1"/>
                </a:solidFill>
                <a:latin typeface="Calibri"/>
                <a:ea typeface="Calibri"/>
                <a:cs typeface="Calibri"/>
                <a:sym typeface="Calibri"/>
              </a:rPr>
              <a:t>Did creating this web of interdependence assist you in seeing complexities, relationships, connections or chains of causation? </a:t>
            </a:r>
            <a:r>
              <a:rPr i="1" lang="en-US" sz="2000">
                <a:solidFill>
                  <a:schemeClr val="dk1"/>
                </a:solidFill>
                <a:latin typeface="Calibri"/>
                <a:ea typeface="Calibri"/>
                <a:cs typeface="Calibri"/>
                <a:sym typeface="Calibri"/>
              </a:rPr>
              <a:t>I</a:t>
            </a:r>
            <a:r>
              <a:rPr i="1" lang="en-US" sz="2000">
                <a:solidFill>
                  <a:schemeClr val="dk1"/>
                </a:solidFill>
                <a:latin typeface="Calibri"/>
                <a:ea typeface="Calibri"/>
                <a:cs typeface="Calibri"/>
                <a:sym typeface="Calibri"/>
              </a:rPr>
              <a:t>n your small group discuss your findings. </a:t>
            </a:r>
            <a:endParaRPr sz="20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2"/>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Debrief </a:t>
            </a:r>
            <a:endParaRPr/>
          </a:p>
        </p:txBody>
      </p:sp>
      <p:sp>
        <p:nvSpPr>
          <p:cNvPr id="201" name="Google Shape;201;p32"/>
          <p:cNvSpPr txBox="1"/>
          <p:nvPr/>
        </p:nvSpPr>
        <p:spPr>
          <a:xfrm>
            <a:off x="3122150" y="1417075"/>
            <a:ext cx="7830300" cy="3879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dk1"/>
                </a:solidFill>
                <a:latin typeface="Calibri"/>
                <a:ea typeface="Calibri"/>
                <a:cs typeface="Calibri"/>
                <a:sym typeface="Calibri"/>
              </a:rPr>
              <a:t>“Since a recognition of interdependence allows us to see things more holistically and realistically, it can contribute to our understanding of happiness and well-being by showing how our happiness and well-being depend on many causes and conditions. With an understanding of interdependence, we know our happiness and well-being  depend on others or on our environment. We also understand how our actions impact the happiness and well-being of others”.</a:t>
            </a:r>
            <a:endParaRPr sz="2000">
              <a:solidFill>
                <a:schemeClr val="dk1"/>
              </a:solidFill>
              <a:latin typeface="Calibri"/>
              <a:ea typeface="Calibri"/>
              <a:cs typeface="Calibri"/>
              <a:sym typeface="Calibri"/>
            </a:endParaRPr>
          </a:p>
          <a:p>
            <a:pPr indent="0" lvl="0" marL="0" rtl="0" algn="l">
              <a:spcBef>
                <a:spcPts val="0"/>
              </a:spcBef>
              <a:spcAft>
                <a:spcPts val="0"/>
              </a:spcAft>
              <a:buNone/>
            </a:pPr>
            <a:r>
              <a:t/>
            </a:r>
            <a:endParaRPr b="1" i="1" sz="2000">
              <a:solidFill>
                <a:schemeClr val="dk1"/>
              </a:solidFill>
              <a:latin typeface="Calibri"/>
              <a:ea typeface="Calibri"/>
              <a:cs typeface="Calibri"/>
              <a:sym typeface="Calibri"/>
            </a:endParaRPr>
          </a:p>
          <a:p>
            <a:pPr indent="0" lvl="0" marL="0" rtl="0" algn="l">
              <a:spcBef>
                <a:spcPts val="0"/>
              </a:spcBef>
              <a:spcAft>
                <a:spcPts val="0"/>
              </a:spcAft>
              <a:buNone/>
            </a:pPr>
            <a:r>
              <a:rPr b="1" i="1" lang="en-US" sz="2000">
                <a:solidFill>
                  <a:schemeClr val="dk1"/>
                </a:solidFill>
                <a:latin typeface="Calibri"/>
                <a:ea typeface="Calibri"/>
                <a:cs typeface="Calibri"/>
                <a:sym typeface="Calibri"/>
              </a:rPr>
              <a:t>Reflect on the above quote and the process of creating an interdependence web. How might an understanding of interdependence  inform your personal decisions on a day to day basis? How might your decisions impact the larger systems?</a:t>
            </a:r>
            <a:endParaRPr sz="20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