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embeddedFontLst>
    <p:embeddedFont>
      <p:font typeface="Libre Baskerville"/>
      <p:regular r:id="rId11"/>
      <p:bold r:id="rId12"/>
      <p:italic r:id="rId13"/>
    </p:embeddedFont>
    <p:embeddedFont>
      <p:font typeface="Helvetica Neue"/>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regular.fntdata"/><Relationship Id="rId10" Type="http://schemas.openxmlformats.org/officeDocument/2006/relationships/slide" Target="slides/slide6.xml"/><Relationship Id="rId13" Type="http://schemas.openxmlformats.org/officeDocument/2006/relationships/font" Target="fonts/LibreBaskerville-italic.fntdata"/><Relationship Id="rId12" Type="http://schemas.openxmlformats.org/officeDocument/2006/relationships/font" Target="fonts/LibreBaskerville-bold.fntdata"/><Relationship Id="rId15" Type="http://schemas.openxmlformats.org/officeDocument/2006/relationships/font" Target="fonts/HelveticaNeue-bold.fntdata"/><Relationship Id="rId14" Type="http://schemas.openxmlformats.org/officeDocument/2006/relationships/font" Target="fonts/HelveticaNeue-regular.fntdata"/><Relationship Id="rId17" Type="http://schemas.openxmlformats.org/officeDocument/2006/relationships/font" Target="fonts/HelveticaNeue-boldItalic.fntdata"/><Relationship Id="rId16" Type="http://schemas.openxmlformats.org/officeDocument/2006/relationships/font" Target="fonts/HelveticaNeue-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594dde89af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594dde89af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594dde89af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1594dde89af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1594dde89af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1594dde89af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1594dde89af_0_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1594dde89af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1594dde89af_0_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1594dde89af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Exploring</a:t>
            </a:r>
            <a:r>
              <a:rPr lang="en-US" sz="4800"/>
              <a:t> Common Humanity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442500" y="3941600"/>
            <a:ext cx="28890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a:latin typeface="Calibri"/>
                <a:ea typeface="Calibri"/>
                <a:cs typeface="Calibri"/>
                <a:sym typeface="Calibri"/>
              </a:rPr>
              <a:t>Chapter 1 Lesson Experience 2 </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Check-In </a:t>
            </a:r>
            <a:endParaRPr/>
          </a:p>
        </p:txBody>
      </p:sp>
      <p:sp>
        <p:nvSpPr>
          <p:cNvPr id="170" name="Google Shape;170;p27"/>
          <p:cNvSpPr txBox="1"/>
          <p:nvPr/>
        </p:nvSpPr>
        <p:spPr>
          <a:xfrm>
            <a:off x="2999100" y="1750000"/>
            <a:ext cx="6193800" cy="1723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i="1" lang="en-US" sz="2000">
                <a:solidFill>
                  <a:schemeClr val="dk1"/>
                </a:solidFill>
                <a:latin typeface="Calibri"/>
                <a:ea typeface="Calibri"/>
                <a:cs typeface="Calibri"/>
                <a:sym typeface="Calibri"/>
              </a:rPr>
              <a:t>Reflect on the topic of happiness and wellbeing from our last SEE Learning Experience. Think about a real-life example of something that recently contributed to your happiness or wellbeing, or to the happiness and wellbeing of someone you know. </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a:t>
            </a:r>
            <a:r>
              <a:rPr lang="en-US"/>
              <a:t> </a:t>
            </a:r>
            <a:endParaRPr/>
          </a:p>
        </p:txBody>
      </p:sp>
      <p:sp>
        <p:nvSpPr>
          <p:cNvPr id="176" name="Google Shape;176;p28"/>
          <p:cNvSpPr txBox="1"/>
          <p:nvPr/>
        </p:nvSpPr>
        <p:spPr>
          <a:xfrm>
            <a:off x="610300" y="582450"/>
            <a:ext cx="11273100" cy="3570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i="1" lang="en-US" sz="2000">
                <a:solidFill>
                  <a:schemeClr val="dk1"/>
                </a:solidFill>
                <a:latin typeface="Calibri"/>
                <a:ea typeface="Calibri"/>
                <a:cs typeface="Calibri"/>
                <a:sym typeface="Calibri"/>
              </a:rPr>
              <a:t>What is common humanity? Name some things that we all have in common as human beings. Are we all the same? Are we each unique? How does our uniqueness relate to common humanity? </a:t>
            </a:r>
            <a:endParaRPr i="1"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i="1" lang="en-US" sz="2000">
                <a:solidFill>
                  <a:schemeClr val="dk1"/>
                </a:solidFill>
                <a:latin typeface="Calibri"/>
                <a:ea typeface="Calibri"/>
                <a:cs typeface="Calibri"/>
                <a:sym typeface="Calibri"/>
              </a:rPr>
              <a:t>What about our identity? What types of group identities are there? Do we all share the same identities? This diversity doesn’t mean we don’t have common humanity. In fact, one could say that our diversity is part of our common humanity. To be a human being is to share many commonalities with other human beings, and to be a human being is also to be unique. </a:t>
            </a:r>
            <a:endParaRPr i="1"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i="1" sz="2000">
              <a:solidFill>
                <a:schemeClr val="dk1"/>
              </a:solidFill>
              <a:latin typeface="Calibri"/>
              <a:ea typeface="Calibri"/>
              <a:cs typeface="Calibri"/>
              <a:sym typeface="Calibri"/>
            </a:endParaRPr>
          </a:p>
          <a:p>
            <a:pPr indent="0" lvl="0" marL="2743200" rtl="0" algn="l">
              <a:spcBef>
                <a:spcPts val="0"/>
              </a:spcBef>
              <a:spcAft>
                <a:spcPts val="0"/>
              </a:spcAft>
              <a:buClr>
                <a:schemeClr val="dk1"/>
              </a:buClr>
              <a:buSzPts val="1100"/>
              <a:buFont typeface="Arial"/>
              <a:buNone/>
            </a:pPr>
            <a:r>
              <a:rPr i="1" lang="en-US" sz="2000">
                <a:solidFill>
                  <a:schemeClr val="dk1"/>
                </a:solidFill>
                <a:latin typeface="Calibri"/>
                <a:ea typeface="Calibri"/>
                <a:cs typeface="Calibri"/>
                <a:sym typeface="Calibri"/>
              </a:rPr>
              <a:t>How can we recognize the diversity of others while at the same time respecting and acknowledging their common humanity? Can the two go hand in hand? </a:t>
            </a:r>
            <a:endParaRPr sz="20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2" name="Google Shape;182;p29"/>
          <p:cNvSpPr txBox="1"/>
          <p:nvPr/>
        </p:nvSpPr>
        <p:spPr>
          <a:xfrm>
            <a:off x="2792725" y="1074000"/>
            <a:ext cx="8182200" cy="28629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“Which statements (that you’re holding now or that you talked about in other partnerships) got mostly “no” answers? What do you notice about those statements?</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“Which statements (that you’re holding now or that you talked about in other partnerships) got mostly “yes” answers? What do you notice about those statements?</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Debrief</a:t>
            </a:r>
            <a:r>
              <a:rPr lang="en-US"/>
              <a:t> </a:t>
            </a:r>
            <a:endParaRPr/>
          </a:p>
        </p:txBody>
      </p:sp>
      <p:sp>
        <p:nvSpPr>
          <p:cNvPr id="188" name="Google Shape;188;p30"/>
          <p:cNvSpPr txBox="1"/>
          <p:nvPr/>
        </p:nvSpPr>
        <p:spPr>
          <a:xfrm>
            <a:off x="2778750" y="1062625"/>
            <a:ext cx="6634500" cy="2339700"/>
          </a:xfrm>
          <a:prstGeom prst="rect">
            <a:avLst/>
          </a:prstGeom>
          <a:noFill/>
          <a:ln>
            <a:noFill/>
          </a:ln>
        </p:spPr>
        <p:txBody>
          <a:bodyPr anchorCtr="0" anchor="t" bIns="91425" lIns="91425" spcFirstLastPara="1" rIns="91425" wrap="square" tIns="91425">
            <a:spAutoFit/>
          </a:bodyPr>
          <a:lstStyle/>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What did you notice from doing this activity? Did anything surprise you?</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Is it possible to appreciate common humanity and diversity at the same time? If so, how?</a:t>
            </a:r>
            <a:endParaRPr i="1"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a:t>
            </a:r>
            <a:r>
              <a:rPr lang="en-US"/>
              <a:t>eflective Practice  </a:t>
            </a:r>
            <a:r>
              <a:rPr lang="en-US"/>
              <a:t> </a:t>
            </a:r>
            <a:endParaRPr/>
          </a:p>
        </p:txBody>
      </p:sp>
      <p:sp>
        <p:nvSpPr>
          <p:cNvPr id="194" name="Google Shape;194;p31"/>
          <p:cNvSpPr txBox="1"/>
          <p:nvPr/>
        </p:nvSpPr>
        <p:spPr>
          <a:xfrm>
            <a:off x="2900650" y="1551025"/>
            <a:ext cx="6267300" cy="3170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i="1" lang="en-US" sz="2000">
                <a:solidFill>
                  <a:schemeClr val="dk1"/>
                </a:solidFill>
                <a:latin typeface="Calibri"/>
                <a:ea typeface="Calibri"/>
                <a:cs typeface="Calibri"/>
                <a:sym typeface="Calibri"/>
              </a:rPr>
              <a:t>We all probably know what it feels like to be rejected or to have someone treat us as if we are not equal or not as good as others. The opposite of that is when someone recognizes our common humanity. They treat us as someone with feelings, as someone who is equal, who is good enough. They respect us as human beings. Have you ever had an experience like this? Or can you imagine what it feels like for someone to respect your common humanity? </a:t>
            </a:r>
            <a:endParaRPr b="1" sz="2000">
              <a:solidFill>
                <a:schemeClr val="dk1"/>
              </a:solidFill>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