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Arvo"/>
      <p:regular r:id="rId11"/>
      <p:bold r:id="rId12"/>
      <p:italic r:id="rId13"/>
      <p:boldItalic r:id="rId14"/>
    </p:embeddedFont>
    <p:embeddedFont>
      <p:font typeface="Libre Baskerville"/>
      <p:regular r:id="rId15"/>
      <p:bold r:id="rId16"/>
      <p:italic r:id="rId17"/>
    </p:embeddedFont>
    <p:embeddedFont>
      <p:font typeface="Helvetica Neue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italic.fntdata"/><Relationship Id="rId21" Type="http://schemas.openxmlformats.org/officeDocument/2006/relationships/font" Target="fonts/HelveticaNeue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Arvo-regular.fntdata"/><Relationship Id="rId10" Type="http://schemas.openxmlformats.org/officeDocument/2006/relationships/slide" Target="slides/slide6.xml"/><Relationship Id="rId13" Type="http://schemas.openxmlformats.org/officeDocument/2006/relationships/font" Target="fonts/Arvo-italic.fntdata"/><Relationship Id="rId12" Type="http://schemas.openxmlformats.org/officeDocument/2006/relationships/font" Target="fonts/Arvo-bold.fntdata"/><Relationship Id="rId15" Type="http://schemas.openxmlformats.org/officeDocument/2006/relationships/font" Target="fonts/LibreBaskerville-regular.fntdata"/><Relationship Id="rId14" Type="http://schemas.openxmlformats.org/officeDocument/2006/relationships/font" Target="fonts/Arvo-boldItalic.fntdata"/><Relationship Id="rId17" Type="http://schemas.openxmlformats.org/officeDocument/2006/relationships/font" Target="fonts/LibreBaskerville-italic.fntdata"/><Relationship Id="rId16" Type="http://schemas.openxmlformats.org/officeDocument/2006/relationships/font" Target="fonts/LibreBaskerville-bold.fntdata"/><Relationship Id="rId19" Type="http://schemas.openxmlformats.org/officeDocument/2006/relationships/font" Target="fonts/HelveticaNeue-bold.fntdata"/><Relationship Id="rId18" Type="http://schemas.openxmlformats.org/officeDocument/2006/relationships/font" Target="fonts/HelveticaNeu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LzxNmFLmZgA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nsplash.com/photos/TV1QYUtTxJ8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2a1b27fe9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g22a1b27fe9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b="1" lang="en-US" u="sng">
                <a:solidFill>
                  <a:schemeClr val="hlink"/>
                </a:solidFill>
                <a:hlinkClick r:id="rId2"/>
              </a:rPr>
              <a:t>https://unsplash.com/photos/LzxNmFLmZgA</a:t>
            </a:r>
            <a:r>
              <a:rPr b="1" lang="en-US"/>
              <a:t> </a:t>
            </a:r>
            <a:endParaRPr b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image: </a:t>
            </a:r>
            <a:r>
              <a:rPr lang="en-US" u="sng">
                <a:solidFill>
                  <a:schemeClr val="hlink"/>
                </a:solidFill>
                <a:hlinkClick r:id="rId2"/>
              </a:rPr>
              <a:t>https://unsplash.com/photos/TV1QYUtTxJ8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9507cbe6e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9507cbe6e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/>
              <a:t>Navigating Emotions</a:t>
            </a:r>
            <a:endParaRPr sz="48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Chapter 4 Learning Experience 6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8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is Emotional Hygiene?  </a:t>
            </a:r>
            <a:endParaRPr sz="41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1955025" y="1200975"/>
            <a:ext cx="8415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do we do to take care of our bodies?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rPr>
              <a:t>Can we take care of our emotions in a similar way? How?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76" name="Google Shape;17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70438" y="2401575"/>
            <a:ext cx="5384474" cy="3589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Practicing Emotional Hygiene </a:t>
            </a:r>
            <a:endParaRPr sz="41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2" name="Google Shape;182;p29"/>
          <p:cNvSpPr txBox="1"/>
          <p:nvPr/>
        </p:nvSpPr>
        <p:spPr>
          <a:xfrm>
            <a:off x="990600" y="1343025"/>
            <a:ext cx="101250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Choose a risky emotion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○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When might someone feel this emotion?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○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Does everyone experience this emotion?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○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needs might be connected to this emotion?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1" marL="9144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○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sensations are connected to this emotion?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can you do to handle this risky emotion? </a:t>
            </a:r>
            <a:endParaRPr sz="22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83" name="Google Shape;18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9175" y="3898125"/>
            <a:ext cx="3982612" cy="26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What Can I Do When I Feel A Strong Emotion? </a:t>
            </a:r>
            <a:r>
              <a:rPr lang="en-US" sz="3400">
                <a:latin typeface="Arvo"/>
                <a:ea typeface="Arvo"/>
                <a:cs typeface="Arvo"/>
                <a:sym typeface="Arvo"/>
              </a:rPr>
              <a:t> </a:t>
            </a:r>
            <a:endParaRPr sz="3400"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9" name="Google Shape;189;p30"/>
          <p:cNvSpPr txBox="1"/>
          <p:nvPr/>
        </p:nvSpPr>
        <p:spPr>
          <a:xfrm>
            <a:off x="1133475" y="1352550"/>
            <a:ext cx="69057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can I do with my body?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can I do with my mind?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can I do with other people?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vo"/>
              <a:buChar char="●"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What can I do if I see someone else express the same emotion?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 </a:t>
            </a:r>
            <a:endParaRPr sz="2200">
              <a:latin typeface="Arvo"/>
              <a:ea typeface="Arvo"/>
              <a:cs typeface="Arvo"/>
              <a:sym typeface="Arvo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3825" y="1352550"/>
            <a:ext cx="3886200" cy="2595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r>
              <a:rPr lang="en-US"/>
              <a:t> </a:t>
            </a:r>
            <a:endParaRPr/>
          </a:p>
        </p:txBody>
      </p:sp>
      <p:sp>
        <p:nvSpPr>
          <p:cNvPr id="196" name="Google Shape;196;p31"/>
          <p:cNvSpPr txBox="1"/>
          <p:nvPr/>
        </p:nvSpPr>
        <p:spPr>
          <a:xfrm>
            <a:off x="1085850" y="1514475"/>
            <a:ext cx="10020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Why do you think emotional hygiene might be useful? </a:t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Arvo"/>
              <a:ea typeface="Arvo"/>
              <a:cs typeface="Arvo"/>
              <a:sym typeface="Arv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latin typeface="Arvo"/>
                <a:ea typeface="Arvo"/>
                <a:cs typeface="Arvo"/>
                <a:sym typeface="Arvo"/>
              </a:rPr>
              <a:t>How might we get better at emotional hygiene? </a:t>
            </a:r>
            <a:endParaRPr sz="22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