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7" r:id="rId3"/>
    <p:sldMasterId id="214748369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Arvo"/>
      <p:regular r:id="rId10"/>
      <p:bold r:id="rId11"/>
      <p:italic r:id="rId12"/>
      <p:boldItalic r:id="rId13"/>
    </p:embeddedFont>
    <p:embeddedFont>
      <p:font typeface="Libre Baskerville"/>
      <p:regular r:id="rId14"/>
      <p:bold r:id="rId15"/>
      <p:italic r:id="rId16"/>
    </p:embeddedFont>
    <p:embeddedFont>
      <p:font typeface="Helvetica Neue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Arvo-bold.fntdata"/><Relationship Id="rId10" Type="http://schemas.openxmlformats.org/officeDocument/2006/relationships/font" Target="fonts/Arvo-regular.fntdata"/><Relationship Id="rId13" Type="http://schemas.openxmlformats.org/officeDocument/2006/relationships/font" Target="fonts/Arvo-boldItalic.fntdata"/><Relationship Id="rId12" Type="http://schemas.openxmlformats.org/officeDocument/2006/relationships/font" Target="fonts/Arvo-italic.fntdata"/><Relationship Id="rId15" Type="http://schemas.openxmlformats.org/officeDocument/2006/relationships/font" Target="fonts/LibreBaskerville-bold.fntdata"/><Relationship Id="rId14" Type="http://schemas.openxmlformats.org/officeDocument/2006/relationships/font" Target="fonts/LibreBaskerville-regular.fntdata"/><Relationship Id="rId17" Type="http://schemas.openxmlformats.org/officeDocument/2006/relationships/font" Target="fonts/HelveticaNeue-regular.fntdata"/><Relationship Id="rId16" Type="http://schemas.openxmlformats.org/officeDocument/2006/relationships/font" Target="fonts/LibreBaskerville-italic.fntdata"/><Relationship Id="rId19" Type="http://schemas.openxmlformats.org/officeDocument/2006/relationships/font" Target="fonts/HelveticaNeue-italic.fntdata"/><Relationship Id="rId1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istockphoto.com/vector/grandson-hugging-his-grandmother-vector-illustration-gm532975706-94364419" TargetMode="External"/><Relationship Id="rId3" Type="http://schemas.openxmlformats.org/officeDocument/2006/relationships/hyperlink" Target="https://www.istockphoto.com/vector/house-with-front-yard-gm487730074-73240923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2a1ae0872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g22a1ae08726_0_15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2"/>
              </a:rPr>
              <a:t>https://www.istockphoto.com/vector/grandson-hugging-his-grandmother-vector-illustration-gm532975706-94364419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https://www.istockphoto.com/vector/house-with-front-yard-gm487730074-73240923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67" name="Google Shape;167;p27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5">
            <a:off x="-487899" y="-335074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8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72" name="Google Shape;172;p28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73" name="Google Shape;173;p2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9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77" name="Google Shape;177;p29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78" name="Google Shape;178;p2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31" cy="644281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30"/>
          <p:cNvSpPr txBox="1"/>
          <p:nvPr>
            <p:ph type="ctrTitle"/>
          </p:nvPr>
        </p:nvSpPr>
        <p:spPr>
          <a:xfrm>
            <a:off x="6285142" y="2375451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82" name="Google Shape;182;p30"/>
          <p:cNvSpPr txBox="1"/>
          <p:nvPr>
            <p:ph idx="1" type="subTitle"/>
          </p:nvPr>
        </p:nvSpPr>
        <p:spPr>
          <a:xfrm>
            <a:off x="6285141" y="36020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83" name="Google Shape;183;p30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1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86" name="Google Shape;186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8" name="Google Shape;188;p31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9" name="Google Shape;189;p31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32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93" name="Google Shape;193;p3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32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33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198" name="Google Shape;198;p3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33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4"/>
          <p:cNvSpPr txBox="1"/>
          <p:nvPr>
            <p:ph type="ctrTitle"/>
          </p:nvPr>
        </p:nvSpPr>
        <p:spPr>
          <a:xfrm>
            <a:off x="3561671" y="2722618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03" name="Google Shape;203;p3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34"/>
          <p:cNvSpPr txBox="1"/>
          <p:nvPr>
            <p:ph idx="1" type="subTitle"/>
          </p:nvPr>
        </p:nvSpPr>
        <p:spPr>
          <a:xfrm>
            <a:off x="3561671" y="3365438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5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5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08" name="Google Shape;208;p35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5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cxnSp>
        <p:nvCxnSpPr>
          <p:cNvPr id="210" name="Google Shape;210;p35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211" name="Google Shape;211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5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6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5" name="Google Shape;215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6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17" name="Google Shape;217;p36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36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19" name="Google Shape;219;p36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199895" scaled="0"/>
        </a:gra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7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7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24" name="Google Shape;224;p3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7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26" name="Google Shape;226;p37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199895" scaled="0"/>
        </a:gra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8"/>
          <p:cNvSpPr/>
          <p:nvPr/>
        </p:nvSpPr>
        <p:spPr>
          <a:xfrm>
            <a:off x="0" y="0"/>
            <a:ext cx="5389500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38"/>
          <p:cNvSpPr txBox="1"/>
          <p:nvPr>
            <p:ph type="ctrTitle"/>
          </p:nvPr>
        </p:nvSpPr>
        <p:spPr>
          <a:xfrm>
            <a:off x="6096000" y="3187127"/>
            <a:ext cx="5068800" cy="48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31" name="Google Shape;231;p3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5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38"/>
          <p:cNvSpPr txBox="1"/>
          <p:nvPr/>
        </p:nvSpPr>
        <p:spPr>
          <a:xfrm>
            <a:off x="1654947" y="218276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33" name="Google Shape;233;p38"/>
          <p:cNvSpPr txBox="1"/>
          <p:nvPr>
            <p:ph idx="1" type="subTitle"/>
          </p:nvPr>
        </p:nvSpPr>
        <p:spPr>
          <a:xfrm>
            <a:off x="6096000" y="3828116"/>
            <a:ext cx="5068800" cy="5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9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36" name="Google Shape;236;p39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37" name="Google Shape;237;p39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38" name="Google Shape;238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9" name="Google Shape;239;p39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12" scaled="0"/>
        </a:gra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42" name="Google Shape;242;p40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43" name="Google Shape;243;p40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4" name="Google Shape;244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12" scaled="0"/>
        </a:gra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1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47" name="Google Shape;247;p41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48" name="Google Shape;248;p41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9" name="Google Shape;249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12" scaled="0"/>
        </a:gra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52" name="Google Shape;252;p42"/>
          <p:cNvSpPr txBox="1"/>
          <p:nvPr>
            <p:ph idx="1" type="body"/>
          </p:nvPr>
        </p:nvSpPr>
        <p:spPr>
          <a:xfrm>
            <a:off x="838200" y="1181513"/>
            <a:ext cx="10515600" cy="49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53" name="Google Shape;253;p42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4" name="Google Shape;254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3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57" name="Google Shape;257;p43"/>
          <p:cNvSpPr txBox="1"/>
          <p:nvPr>
            <p:ph idx="1" type="body"/>
          </p:nvPr>
        </p:nvSpPr>
        <p:spPr>
          <a:xfrm>
            <a:off x="838200" y="1181513"/>
            <a:ext cx="4038900" cy="48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2385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2385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2385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58" name="Google Shape;258;p43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59" name="Google Shape;259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0" name="Google Shape;260;p43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1" name="Google Shape;261;p43"/>
          <p:cNvSpPr/>
          <p:nvPr/>
        </p:nvSpPr>
        <p:spPr>
          <a:xfrm>
            <a:off x="5078894" y="1146784"/>
            <a:ext cx="7113300" cy="4888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43"/>
          <p:cNvSpPr txBox="1"/>
          <p:nvPr/>
        </p:nvSpPr>
        <p:spPr>
          <a:xfrm>
            <a:off x="7595684" y="322167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4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5" name="Google Shape;265;p44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66" name="Google Shape;266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7" name="Google Shape;267;p44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8" name="Google Shape;268;p44"/>
          <p:cNvSpPr/>
          <p:nvPr/>
        </p:nvSpPr>
        <p:spPr>
          <a:xfrm>
            <a:off x="0" y="1146784"/>
            <a:ext cx="5958300" cy="4888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44"/>
          <p:cNvSpPr txBox="1"/>
          <p:nvPr/>
        </p:nvSpPr>
        <p:spPr>
          <a:xfrm>
            <a:off x="1939412" y="3221672"/>
            <a:ext cx="2079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500"/>
          </a:p>
        </p:txBody>
      </p:sp>
      <p:sp>
        <p:nvSpPr>
          <p:cNvPr id="270" name="Google Shape;270;p44"/>
          <p:cNvSpPr txBox="1"/>
          <p:nvPr>
            <p:ph idx="1" type="body"/>
          </p:nvPr>
        </p:nvSpPr>
        <p:spPr>
          <a:xfrm>
            <a:off x="6233654" y="1181513"/>
            <a:ext cx="5120100" cy="48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385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238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2385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2385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2385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500"/>
              <a:buChar char="•"/>
              <a:defRPr b="0" i="0" sz="15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5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3" name="Google Shape;273;p45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74" name="Google Shape;274;p45"/>
          <p:cNvSpPr txBox="1"/>
          <p:nvPr>
            <p:ph idx="1" type="body"/>
          </p:nvPr>
        </p:nvSpPr>
        <p:spPr>
          <a:xfrm>
            <a:off x="838200" y="1186249"/>
            <a:ext cx="51423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75" name="Google Shape;275;p45"/>
          <p:cNvSpPr txBox="1"/>
          <p:nvPr>
            <p:ph idx="2" type="body"/>
          </p:nvPr>
        </p:nvSpPr>
        <p:spPr>
          <a:xfrm>
            <a:off x="6326658" y="1186249"/>
            <a:ext cx="50271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76" name="Google Shape;276;p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7" name="Google Shape;277;p45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6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0" name="Google Shape;280;p46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81" name="Google Shape;281;p46"/>
          <p:cNvSpPr txBox="1"/>
          <p:nvPr>
            <p:ph idx="1" type="body"/>
          </p:nvPr>
        </p:nvSpPr>
        <p:spPr>
          <a:xfrm>
            <a:off x="838200" y="1186249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82" name="Google Shape;282;p46"/>
          <p:cNvSpPr txBox="1"/>
          <p:nvPr>
            <p:ph idx="2" type="body"/>
          </p:nvPr>
        </p:nvSpPr>
        <p:spPr>
          <a:xfrm>
            <a:off x="4468951" y="1186249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83" name="Google Shape;283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4" name="Google Shape;284;p46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5" name="Google Shape;285;p46"/>
          <p:cNvSpPr txBox="1"/>
          <p:nvPr>
            <p:ph idx="3" type="body"/>
          </p:nvPr>
        </p:nvSpPr>
        <p:spPr>
          <a:xfrm>
            <a:off x="8136194" y="1146783"/>
            <a:ext cx="3217500" cy="49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7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8" name="Google Shape;288;p4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289" name="Google Shape;289;p47"/>
          <p:cNvSpPr txBox="1"/>
          <p:nvPr>
            <p:ph idx="1" type="body"/>
          </p:nvPr>
        </p:nvSpPr>
        <p:spPr>
          <a:xfrm>
            <a:off x="838200" y="118624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0" name="Google Shape;290;p47"/>
          <p:cNvSpPr txBox="1"/>
          <p:nvPr>
            <p:ph idx="2" type="body"/>
          </p:nvPr>
        </p:nvSpPr>
        <p:spPr>
          <a:xfrm>
            <a:off x="4468951" y="118624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pic>
        <p:nvPicPr>
          <p:cNvPr id="291" name="Google Shape;291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2" name="Google Shape;292;p47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93" name="Google Shape;293;p47"/>
          <p:cNvSpPr txBox="1"/>
          <p:nvPr>
            <p:ph idx="3" type="body"/>
          </p:nvPr>
        </p:nvSpPr>
        <p:spPr>
          <a:xfrm>
            <a:off x="8136194" y="1146782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4" name="Google Shape;294;p47"/>
          <p:cNvSpPr txBox="1"/>
          <p:nvPr>
            <p:ph idx="4" type="body"/>
          </p:nvPr>
        </p:nvSpPr>
        <p:spPr>
          <a:xfrm>
            <a:off x="823452" y="3831954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5" name="Google Shape;295;p47"/>
          <p:cNvSpPr txBox="1"/>
          <p:nvPr>
            <p:ph idx="5" type="body"/>
          </p:nvPr>
        </p:nvSpPr>
        <p:spPr>
          <a:xfrm>
            <a:off x="4454203" y="3831954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296" name="Google Shape;296;p47"/>
          <p:cNvSpPr txBox="1"/>
          <p:nvPr>
            <p:ph idx="6" type="body"/>
          </p:nvPr>
        </p:nvSpPr>
        <p:spPr>
          <a:xfrm>
            <a:off x="8121446" y="3792488"/>
            <a:ext cx="3217500" cy="22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pic>
        <p:nvPicPr>
          <p:cNvPr id="299" name="Google Shape;299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1">
            <a:off x="-320196" y="3533003"/>
            <a:ext cx="3700878" cy="4248769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48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199895" scaled="0"/>
        </a:gra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304" name="Google Shape;304;p49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5" name="Google Shape;305;p4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7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0"/>
          <p:cNvSpPr txBox="1"/>
          <p:nvPr>
            <p:ph idx="12" type="sldNum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09" name="Google Shape;309;p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7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0" name="Google Shape;310;p50"/>
          <p:cNvCxnSpPr/>
          <p:nvPr/>
        </p:nvCxnSpPr>
        <p:spPr>
          <a:xfrm>
            <a:off x="-51240" y="6830290"/>
            <a:ext cx="122580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1"/>
          <p:cNvSpPr txBox="1"/>
          <p:nvPr>
            <p:ph type="ctrTitle"/>
          </p:nvPr>
        </p:nvSpPr>
        <p:spPr>
          <a:xfrm>
            <a:off x="0" y="1374155"/>
            <a:ext cx="12192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vo"/>
              <a:buNone/>
              <a:defRPr b="0" i="0" sz="60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45.xml"/><Relationship Id="rId24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49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/>
        </p:txBody>
      </p:sp>
      <p:sp>
        <p:nvSpPr>
          <p:cNvPr id="160" name="Google Shape;160;p2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925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925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925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925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925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925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Google Shape;161;p2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500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  <p:sldLayoutId id="2147483691" r:id="rId20"/>
    <p:sldLayoutId id="2147483692" r:id="rId21"/>
    <p:sldLayoutId id="2147483693" r:id="rId22"/>
    <p:sldLayoutId id="2147483694" r:id="rId23"/>
    <p:sldLayoutId id="2147483695" r:id="rId24"/>
    <p:sldLayoutId id="2147483696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52"/>
          <p:cNvSpPr txBox="1"/>
          <p:nvPr>
            <p:ph type="ctrTitle"/>
          </p:nvPr>
        </p:nvSpPr>
        <p:spPr>
          <a:xfrm>
            <a:off x="716300" y="2375450"/>
            <a:ext cx="106374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5200">
                <a:latin typeface="Arvo"/>
                <a:ea typeface="Arvo"/>
                <a:cs typeface="Arvo"/>
                <a:sym typeface="Arvo"/>
              </a:rPr>
              <a:t>Exploring Needs and Feelings</a:t>
            </a:r>
            <a:endParaRPr sz="52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318" name="Google Shape;318;p5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319" name="Google Shape;319;p52"/>
          <p:cNvSpPr txBox="1"/>
          <p:nvPr/>
        </p:nvSpPr>
        <p:spPr>
          <a:xfrm>
            <a:off x="6759500" y="3510050"/>
            <a:ext cx="4594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Arvo"/>
                <a:ea typeface="Arvo"/>
                <a:cs typeface="Arvo"/>
                <a:sym typeface="Arvo"/>
              </a:rPr>
              <a:t>C</a:t>
            </a:r>
            <a:r>
              <a:rPr lang="en-US" sz="2100">
                <a:latin typeface="Arvo"/>
                <a:ea typeface="Arvo"/>
                <a:cs typeface="Arvo"/>
                <a:sym typeface="Arvo"/>
              </a:rPr>
              <a:t>hapter 4 Learning Experience  2</a:t>
            </a:r>
            <a:endParaRPr sz="21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3"/>
          <p:cNvSpPr txBox="1"/>
          <p:nvPr>
            <p:ph type="ctrTitle"/>
          </p:nvPr>
        </p:nvSpPr>
        <p:spPr>
          <a:xfrm>
            <a:off x="6285142" y="2861784"/>
            <a:ext cx="5068800" cy="113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vo"/>
              <a:buNone/>
            </a:pPr>
            <a:r>
              <a:rPr lang="en-US" sz="6000">
                <a:latin typeface="Arvo"/>
                <a:ea typeface="Arvo"/>
                <a:cs typeface="Arvo"/>
                <a:sym typeface="Arvo"/>
              </a:rPr>
              <a:t>Checking In</a:t>
            </a:r>
            <a:endParaRPr sz="60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4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FF0071"/>
                </a:solidFill>
                <a:latin typeface="Arvo"/>
                <a:ea typeface="Arvo"/>
                <a:cs typeface="Arvo"/>
                <a:sym typeface="Arvo"/>
              </a:rPr>
              <a:t>Recognizing Needs</a:t>
            </a:r>
            <a:endParaRPr sz="4400">
              <a:solidFill>
                <a:srgbClr val="FF0071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330" name="Google Shape;330;p54"/>
          <p:cNvPicPr preferRelativeResize="0"/>
          <p:nvPr/>
        </p:nvPicPr>
        <p:blipFill rotWithShape="1">
          <a:blip r:embed="rId3">
            <a:alphaModFix/>
          </a:blip>
          <a:srcRect b="8976" l="21484" r="23257" t="7285"/>
          <a:stretch/>
        </p:blipFill>
        <p:spPr>
          <a:xfrm>
            <a:off x="7899025" y="1070403"/>
            <a:ext cx="3317631" cy="5027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16272" y="193400"/>
            <a:ext cx="1825500" cy="15481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54"/>
          <p:cNvSpPr txBox="1"/>
          <p:nvPr/>
        </p:nvSpPr>
        <p:spPr>
          <a:xfrm>
            <a:off x="299275" y="1070400"/>
            <a:ext cx="7482000" cy="55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Nelson is feeling right now?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sensations might he be having in his body?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does he need right now?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he will feel if he gets what he needs?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ibre Baskerville"/>
              <a:buChar char="●"/>
            </a:pPr>
            <a:r>
              <a:rPr lang="en-US" sz="27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do you think he will feel if he doesn’t get what he needs?</a:t>
            </a:r>
            <a:endParaRPr sz="27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5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chemeClr val="accent6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r>
              <a:rPr lang="en-US"/>
              <a:t> </a:t>
            </a:r>
            <a:endParaRPr/>
          </a:p>
        </p:txBody>
      </p:sp>
      <p:sp>
        <p:nvSpPr>
          <p:cNvPr id="338" name="Google Shape;338;p55"/>
          <p:cNvSpPr txBox="1"/>
          <p:nvPr/>
        </p:nvSpPr>
        <p:spPr>
          <a:xfrm>
            <a:off x="274750" y="1371825"/>
            <a:ext cx="12314700" cy="41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did Nelson generally feel when he had an unmet need?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did he feel when his need was met?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Who helped Nelson meet his needs?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937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Font typeface="Libre Baskerville"/>
              <a:buChar char="●"/>
            </a:pPr>
            <a:r>
              <a:rPr lang="en-US" sz="2600">
                <a:latin typeface="Libre Baskerville"/>
                <a:ea typeface="Libre Baskerville"/>
                <a:cs typeface="Libre Baskerville"/>
                <a:sym typeface="Libre Baskerville"/>
              </a:rPr>
              <a:t>How would we find out what someone needs, like in our classroom?</a:t>
            </a:r>
            <a:endParaRPr sz="2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