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qjs2R1lMMcw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h3kuhYUCE9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https://unsplash.com/photos/qjs2R1lMMcw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https://unsplash.com/photos/h3kuhYUCE9A</a:t>
            </a:r>
            <a:r>
              <a:rPr lang="en"/>
              <a:t> </a:t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abc94108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babc94108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Events and Systemic Structures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Tip of the Iceberg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61425" y="1372475"/>
            <a:ext cx="61827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What percentage of an iceberg do you think is typically visible above the water?</a:t>
            </a:r>
            <a:endParaRPr sz="1800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" sz="1800">
                <a:solidFill>
                  <a:srgbClr val="DA4E1F"/>
                </a:solidFill>
              </a:rPr>
              <a:t>Systemic structures</a:t>
            </a:r>
            <a:r>
              <a:rPr lang="en" sz="1800"/>
              <a:t> explain the patterns of behavior above them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Internal structures: within the person</a:t>
            </a:r>
            <a:endParaRPr sz="1800"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External structures: environment, parents, etc</a:t>
            </a:r>
            <a:endParaRPr sz="18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29"/>
          <p:cNvSpPr txBox="1"/>
          <p:nvPr/>
        </p:nvSpPr>
        <p:spPr>
          <a:xfrm>
            <a:off x="261425" y="3368075"/>
            <a:ext cx="60027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might analyzing events &amp; behaviors help us empathize with others?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might it help us practice self-compassion towards ourselves?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000" y="1698375"/>
            <a:ext cx="3003200" cy="328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8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Looking for Systemic Structures</a:t>
            </a:r>
            <a:endParaRPr sz="38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281250" y="1455325"/>
            <a:ext cx="85815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two lists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First list</a:t>
            </a:r>
            <a:r>
              <a:rPr lang="en" sz="1600"/>
              <a:t>: names systemic structures that could have led to Asia doing well on the math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/>
              <a:t>Second list</a:t>
            </a:r>
            <a:r>
              <a:rPr lang="en" sz="1600"/>
              <a:t>: names those that could have led to Arnav doing poorly</a:t>
            </a:r>
            <a:endParaRPr sz="1600"/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A5F8C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5F8C"/>
              </a:buClr>
              <a:buSzPts val="1600"/>
              <a:buChar char="•"/>
            </a:pPr>
            <a:r>
              <a:rPr lang="en" sz="1600">
                <a:solidFill>
                  <a:srgbClr val="1A5F8C"/>
                </a:solidFill>
              </a:rPr>
              <a:t>Consider both internal &amp; external structures</a:t>
            </a:r>
            <a:endParaRPr sz="1600">
              <a:solidFill>
                <a:srgbClr val="1A5F8C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998" y="3039850"/>
            <a:ext cx="2904749" cy="18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26000" y="79525"/>
            <a:ext cx="891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2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Understanding Success through a Systems-Thinking Lens</a:t>
            </a:r>
            <a:endParaRPr sz="32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9000" y="1073725"/>
            <a:ext cx="91440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Recall something you’ve achieved or accomplished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Ex: a friendship, a skill, an opportunity, or anything!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800"/>
              <a:buChar char="•"/>
            </a:pPr>
            <a:r>
              <a:rPr lang="en" sz="1800">
                <a:solidFill>
                  <a:srgbClr val="DA4E1F"/>
                </a:solidFill>
              </a:rPr>
              <a:t>Create an iceberg drawing about your personal accomplishment</a:t>
            </a:r>
            <a:endParaRPr sz="1800">
              <a:solidFill>
                <a:srgbClr val="DA4E1F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Write the accomplishment on the tip of the iceberg (above the water)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Think about any patterns of behaviors that contributed to this accomplishment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What are the </a:t>
            </a:r>
            <a:r>
              <a:rPr lang="en" sz="1800"/>
              <a:t>systemic</a:t>
            </a:r>
            <a:r>
              <a:rPr lang="en" sz="1800"/>
              <a:t> structures involved?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Place a star next to the factors that you have control over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Take a moment to thank yourself and others who helped you</a:t>
            </a:r>
            <a:endParaRPr b="1" sz="18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might using systems thinking to understand events in our own life affect our thoughts or feelings about that event?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