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Arvo"/>
      <p:regular r:id="rId17"/>
      <p:bold r:id="rId18"/>
      <p:italic r:id="rId19"/>
      <p:boldItalic r:id="rId20"/>
    </p:embeddedFont>
    <p:embeddedFont>
      <p:font typeface="Libre Baskerville"/>
      <p:regular r:id="rId21"/>
      <p:bold r:id="rId22"/>
      <p:italic r:id="rId23"/>
    </p:embeddedFont>
    <p:embeddedFont>
      <p:font typeface="Helvetica Neue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vo-boldItalic.fntdata"/><Relationship Id="rId22" Type="http://schemas.openxmlformats.org/officeDocument/2006/relationships/font" Target="fonts/LibreBaskerville-bold.fntdata"/><Relationship Id="rId21" Type="http://schemas.openxmlformats.org/officeDocument/2006/relationships/font" Target="fonts/LibreBaskerville-regular.fntdata"/><Relationship Id="rId24" Type="http://schemas.openxmlformats.org/officeDocument/2006/relationships/font" Target="fonts/HelveticaNeue-regular.fntdata"/><Relationship Id="rId23" Type="http://schemas.openxmlformats.org/officeDocument/2006/relationships/font" Target="fonts/LibreBaskervill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HelveticaNeue-italic.fntdata"/><Relationship Id="rId25" Type="http://schemas.openxmlformats.org/officeDocument/2006/relationships/font" Target="fonts/HelveticaNeue-bold.fntdata"/><Relationship Id="rId27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Arvo-regular.fntdata"/><Relationship Id="rId16" Type="http://schemas.openxmlformats.org/officeDocument/2006/relationships/font" Target="fonts/Montserrat-boldItalic.fntdata"/><Relationship Id="rId19" Type="http://schemas.openxmlformats.org/officeDocument/2006/relationships/font" Target="fonts/Arvo-italic.fntdata"/><Relationship Id="rId18" Type="http://schemas.openxmlformats.org/officeDocument/2006/relationships/font" Target="fonts/Arv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ba3b0d0fd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ba3b0d0fd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9351a2da0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9351a2da0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ba3b0d0fdd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ba3b0d0fdd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19351a2da04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19351a2da04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9351a2da04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19351a2da04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9351a2da04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19351a2da04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1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792825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Compassion for Self and Others </a:t>
            </a:r>
            <a:endParaRPr/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Exploring Attitudes and Expectations </a:t>
            </a:r>
            <a:endParaRPr b="1">
              <a:solidFill>
                <a:srgbClr val="7F7F7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-144792"/>
            <a:ext cx="7886700" cy="1113000"/>
          </a:xfrm>
          <a:prstGeom prst="rect">
            <a:avLst/>
          </a:prstGeom>
          <a:noFill/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Stand by Your Opinion</a:t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405625" y="3103625"/>
            <a:ext cx="2172300" cy="8136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/>
              <a:t>What experiences have you had that make you think or feel the way you do? </a:t>
            </a:r>
            <a:endParaRPr sz="1600"/>
          </a:p>
        </p:txBody>
      </p:sp>
      <p:sp>
        <p:nvSpPr>
          <p:cNvPr id="177" name="Google Shape;177;p29"/>
          <p:cNvSpPr txBox="1"/>
          <p:nvPr>
            <p:ph idx="1" type="body"/>
          </p:nvPr>
        </p:nvSpPr>
        <p:spPr>
          <a:xfrm>
            <a:off x="405625" y="1241175"/>
            <a:ext cx="2272500" cy="8136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/>
              <a:t>If you agree stand by “Yes”</a:t>
            </a:r>
            <a:endParaRPr sz="1600"/>
          </a:p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/>
              <a:t>If you disagree stand by “No”</a:t>
            </a:r>
            <a:endParaRPr sz="1600"/>
          </a:p>
        </p:txBody>
      </p:sp>
      <p:sp>
        <p:nvSpPr>
          <p:cNvPr id="178" name="Google Shape;178;p29"/>
          <p:cNvSpPr txBox="1"/>
          <p:nvPr/>
        </p:nvSpPr>
        <p:spPr>
          <a:xfrm>
            <a:off x="3091100" y="2385125"/>
            <a:ext cx="6169800" cy="7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Being the best at something or finishing in first place doesn’t necessarily make someone happy. </a:t>
            </a:r>
            <a:endParaRPr/>
          </a:p>
        </p:txBody>
      </p:sp>
      <p:sp>
        <p:nvSpPr>
          <p:cNvPr id="179" name="Google Shape;179;p29"/>
          <p:cNvSpPr txBox="1"/>
          <p:nvPr/>
        </p:nvSpPr>
        <p:spPr>
          <a:xfrm>
            <a:off x="3091100" y="1554013"/>
            <a:ext cx="6532500" cy="81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DA4E1F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You can get good at most things if you work hard and practice over a long period of time. </a:t>
            </a:r>
            <a:endParaRPr>
              <a:solidFill>
                <a:srgbClr val="DA4E1F"/>
              </a:solidFill>
            </a:endParaRPr>
          </a:p>
        </p:txBody>
      </p:sp>
      <p:sp>
        <p:nvSpPr>
          <p:cNvPr id="180" name="Google Shape;180;p29"/>
          <p:cNvSpPr txBox="1"/>
          <p:nvPr/>
        </p:nvSpPr>
        <p:spPr>
          <a:xfrm>
            <a:off x="3091100" y="3203813"/>
            <a:ext cx="69081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DA4E1F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I like to be the best at whatever I do. </a:t>
            </a:r>
            <a:endParaRPr>
              <a:solidFill>
                <a:srgbClr val="DA4E1F"/>
              </a:solidFill>
            </a:endParaRPr>
          </a:p>
        </p:txBody>
      </p:sp>
      <p:sp>
        <p:nvSpPr>
          <p:cNvPr id="181" name="Google Shape;181;p29"/>
          <p:cNvSpPr txBox="1"/>
          <p:nvPr/>
        </p:nvSpPr>
        <p:spPr>
          <a:xfrm>
            <a:off x="3091100" y="3660550"/>
            <a:ext cx="5794200" cy="5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When I’m going through a very hard time, I give myself the care and compassion I need. </a:t>
            </a:r>
            <a:endParaRPr/>
          </a:p>
        </p:txBody>
      </p:sp>
      <p:sp>
        <p:nvSpPr>
          <p:cNvPr id="182" name="Google Shape;182;p29"/>
          <p:cNvSpPr txBox="1"/>
          <p:nvPr/>
        </p:nvSpPr>
        <p:spPr>
          <a:xfrm>
            <a:off x="3022500" y="1155625"/>
            <a:ext cx="15495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Statements</a:t>
            </a:r>
            <a:endParaRPr b="1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/>
          <p:nvPr>
            <p:ph type="title"/>
          </p:nvPr>
        </p:nvSpPr>
        <p:spPr>
          <a:xfrm>
            <a:off x="628650" y="3"/>
            <a:ext cx="7886700" cy="705300"/>
          </a:xfrm>
          <a:prstGeom prst="rect">
            <a:avLst/>
          </a:prstGeom>
          <a:noFill/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Stand by Your Opinion cont.</a:t>
            </a:r>
            <a:endParaRPr sz="42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8" name="Google Shape;188;p30"/>
          <p:cNvSpPr txBox="1"/>
          <p:nvPr/>
        </p:nvSpPr>
        <p:spPr>
          <a:xfrm>
            <a:off x="148013" y="765600"/>
            <a:ext cx="8847900" cy="5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</a:t>
            </a:r>
            <a:r>
              <a:rPr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It’s okay and natural to not be good at something if you’ve just started at it. </a:t>
            </a:r>
            <a:endParaRPr/>
          </a:p>
        </p:txBody>
      </p:sp>
      <p:sp>
        <p:nvSpPr>
          <p:cNvPr id="189" name="Google Shape;189;p30"/>
          <p:cNvSpPr txBox="1"/>
          <p:nvPr/>
        </p:nvSpPr>
        <p:spPr>
          <a:xfrm>
            <a:off x="2663513" y="3416450"/>
            <a:ext cx="6332400" cy="5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30"/>
          <p:cNvSpPr txBox="1"/>
          <p:nvPr/>
        </p:nvSpPr>
        <p:spPr>
          <a:xfrm>
            <a:off x="1789763" y="2778250"/>
            <a:ext cx="3977400" cy="12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It’s possible to be perfect. [End the activity with this one, no matter how many statements you use.] </a:t>
            </a:r>
            <a:endParaRPr sz="16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191" name="Google Shape;191;p30"/>
          <p:cNvSpPr txBox="1"/>
          <p:nvPr/>
        </p:nvSpPr>
        <p:spPr>
          <a:xfrm>
            <a:off x="148088" y="1226450"/>
            <a:ext cx="8847900" cy="81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DA4E1F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When I’m feeling down, I tend to feel like most other people are probably happier than I am. </a:t>
            </a:r>
            <a:endParaRPr>
              <a:solidFill>
                <a:srgbClr val="DA4E1F"/>
              </a:solidFill>
            </a:endParaRPr>
          </a:p>
        </p:txBody>
      </p:sp>
      <p:sp>
        <p:nvSpPr>
          <p:cNvPr id="192" name="Google Shape;192;p30"/>
          <p:cNvSpPr txBox="1"/>
          <p:nvPr/>
        </p:nvSpPr>
        <p:spPr>
          <a:xfrm>
            <a:off x="148088" y="2040050"/>
            <a:ext cx="8622600" cy="5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It’s sometimes good to be below average at something. </a:t>
            </a:r>
            <a:endParaRPr/>
          </a:p>
        </p:txBody>
      </p:sp>
      <p:sp>
        <p:nvSpPr>
          <p:cNvPr id="193" name="Google Shape;193;p30"/>
          <p:cNvSpPr txBox="1"/>
          <p:nvPr/>
        </p:nvSpPr>
        <p:spPr>
          <a:xfrm>
            <a:off x="148088" y="2477900"/>
            <a:ext cx="8847900" cy="5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When I fail at something that’s important to me, I tend to feel alone in my failure. </a:t>
            </a:r>
            <a:endParaRPr/>
          </a:p>
        </p:txBody>
      </p:sp>
      <p:sp>
        <p:nvSpPr>
          <p:cNvPr id="194" name="Google Shape;194;p30"/>
          <p:cNvSpPr txBox="1"/>
          <p:nvPr/>
        </p:nvSpPr>
        <p:spPr>
          <a:xfrm>
            <a:off x="148088" y="2924150"/>
            <a:ext cx="48558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DA4E1F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Failure can be a good way to learn. </a:t>
            </a:r>
            <a:endParaRPr>
              <a:solidFill>
                <a:srgbClr val="DA4E1F"/>
              </a:solidFill>
            </a:endParaRPr>
          </a:p>
        </p:txBody>
      </p:sp>
      <p:sp>
        <p:nvSpPr>
          <p:cNvPr id="195" name="Google Shape;195;p30"/>
          <p:cNvSpPr txBox="1"/>
          <p:nvPr/>
        </p:nvSpPr>
        <p:spPr>
          <a:xfrm>
            <a:off x="179438" y="3416450"/>
            <a:ext cx="8785200" cy="4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When I fail at something important to me, I sometimes feel embarrassed and disappointed. </a:t>
            </a:r>
            <a:endParaRPr/>
          </a:p>
        </p:txBody>
      </p:sp>
      <p:sp>
        <p:nvSpPr>
          <p:cNvPr id="196" name="Google Shape;196;p30"/>
          <p:cNvSpPr txBox="1"/>
          <p:nvPr/>
        </p:nvSpPr>
        <p:spPr>
          <a:xfrm>
            <a:off x="179450" y="4190200"/>
            <a:ext cx="66954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I try to accept things about myself that I don’t like. </a:t>
            </a:r>
            <a:endParaRPr/>
          </a:p>
        </p:txBody>
      </p:sp>
      <p:sp>
        <p:nvSpPr>
          <p:cNvPr id="197" name="Google Shape;197;p30"/>
          <p:cNvSpPr txBox="1"/>
          <p:nvPr/>
        </p:nvSpPr>
        <p:spPr>
          <a:xfrm>
            <a:off x="179450" y="4588625"/>
            <a:ext cx="66954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DA4E1F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• It’s possible to be perfect.</a:t>
            </a:r>
            <a:endParaRPr>
              <a:solidFill>
                <a:srgbClr val="DA4E1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1"/>
          <p:cNvSpPr txBox="1"/>
          <p:nvPr>
            <p:ph type="title"/>
          </p:nvPr>
        </p:nvSpPr>
        <p:spPr>
          <a:xfrm>
            <a:off x="628650" y="150178"/>
            <a:ext cx="7886700" cy="673500"/>
          </a:xfrm>
          <a:prstGeom prst="rect">
            <a:avLst/>
          </a:prstGeom>
          <a:noFill/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Attitudes and Expectations</a:t>
            </a:r>
            <a:r>
              <a:rPr lang="en" sz="42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 </a:t>
            </a:r>
            <a:endParaRPr b="1" sz="3300"/>
          </a:p>
        </p:txBody>
      </p:sp>
      <p:sp>
        <p:nvSpPr>
          <p:cNvPr id="203" name="Google Shape;203;p31"/>
          <p:cNvSpPr txBox="1"/>
          <p:nvPr>
            <p:ph idx="1" type="body"/>
          </p:nvPr>
        </p:nvSpPr>
        <p:spPr>
          <a:xfrm>
            <a:off x="3168325" y="929025"/>
            <a:ext cx="5630700" cy="40290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36550" lvl="0" marL="45720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1700"/>
              <a:buChar char="•"/>
            </a:pPr>
            <a:r>
              <a:rPr lang="en" sz="1700"/>
              <a:t>Will these things bring lasting happiness?</a:t>
            </a:r>
            <a:endParaRPr sz="1700"/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" sz="1700"/>
              <a:t>Do you think if you had any or all of these things, you would be happy?</a:t>
            </a:r>
            <a:endParaRPr sz="1700"/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" sz="1700"/>
              <a:t>Could any of these expectations people might have for themselves cause them problems?</a:t>
            </a:r>
            <a:endParaRPr sz="1700"/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" sz="1700"/>
              <a:t>How does it feel when people have unrealistic expectations for you that you can’t/don’t want to live up to? What about realistic or helpful expectations?</a:t>
            </a:r>
            <a:endParaRPr sz="1700"/>
          </a:p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pic>
        <p:nvPicPr>
          <p:cNvPr id="204" name="Google Shape;204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76078"/>
            <a:ext cx="3015924" cy="3934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2"/>
          <p:cNvSpPr txBox="1"/>
          <p:nvPr>
            <p:ph type="title"/>
          </p:nvPr>
        </p:nvSpPr>
        <p:spPr>
          <a:xfrm>
            <a:off x="628650" y="175527"/>
            <a:ext cx="7886700" cy="796500"/>
          </a:xfrm>
          <a:prstGeom prst="rect">
            <a:avLst/>
          </a:prstGeom>
          <a:noFill/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What to Expect of Myself</a:t>
            </a:r>
            <a:endParaRPr sz="4200">
              <a:solidFill>
                <a:srgbClr val="1A5F8C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10" name="Google Shape;210;p32"/>
          <p:cNvSpPr txBox="1"/>
          <p:nvPr>
            <p:ph idx="1" type="body"/>
          </p:nvPr>
        </p:nvSpPr>
        <p:spPr>
          <a:xfrm>
            <a:off x="4235175" y="1867950"/>
            <a:ext cx="4461900" cy="7038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74135" lvl="0" marL="457200" rtl="0" algn="ctr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2292"/>
              <a:buChar char="•"/>
            </a:pPr>
            <a:r>
              <a:rPr lang="en" sz="2291"/>
              <a:t>Examine how expectations you have for yourself can be helpful or unhelpful</a:t>
            </a:r>
            <a:endParaRPr sz="2291"/>
          </a:p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800"/>
          </a:p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2200"/>
              <a:t>]</a:t>
            </a:r>
            <a:endParaRPr sz="2200"/>
          </a:p>
        </p:txBody>
      </p:sp>
      <p:pic>
        <p:nvPicPr>
          <p:cNvPr id="211" name="Google Shape;211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0425" y="972027"/>
            <a:ext cx="3068034" cy="38666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3"/>
          <p:cNvSpPr txBox="1"/>
          <p:nvPr>
            <p:ph type="title"/>
          </p:nvPr>
        </p:nvSpPr>
        <p:spPr>
          <a:xfrm>
            <a:off x="628650" y="273858"/>
            <a:ext cx="7886700" cy="1113000"/>
          </a:xfrm>
          <a:prstGeom prst="rect">
            <a:avLst/>
          </a:prstGeom>
          <a:noFill/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2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17" name="Google Shape;217;p33"/>
          <p:cNvSpPr txBox="1"/>
          <p:nvPr>
            <p:ph idx="1" type="body"/>
          </p:nvPr>
        </p:nvSpPr>
        <p:spPr>
          <a:xfrm>
            <a:off x="628650" y="1707500"/>
            <a:ext cx="7886700" cy="13716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What do you notice about your list of “helpful expectations?</a:t>
            </a:r>
            <a:endParaRPr sz="1600"/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What do you notice about your list of “unhelpful expectations?’’ How do these make you feel?</a:t>
            </a:r>
            <a:endParaRPr sz="1600"/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How do you feel when you think about the expectations you’re holding for yourself today?</a:t>
            </a:r>
            <a:endParaRPr sz="1600"/>
          </a:p>
          <a:p>
            <a:pPr indent="0" lvl="0" marL="0" rtl="0" algn="l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