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ontserrat"/>
      <p:regular r:id="rId12"/>
      <p:bold r:id="rId13"/>
      <p:italic r:id="rId14"/>
      <p:boldItalic r:id="rId15"/>
    </p:embeddedFont>
    <p:embeddedFont>
      <p:font typeface="Arvo"/>
      <p:regular r:id="rId16"/>
      <p:bold r:id="rId17"/>
      <p:italic r:id="rId18"/>
      <p:boldItalic r:id="rId19"/>
    </p:embeddedFont>
    <p:embeddedFont>
      <p:font typeface="Libre Baskerville"/>
      <p:regular r:id="rId20"/>
      <p:bold r:id="rId21"/>
      <p:italic r:id="rId22"/>
    </p:embeddedFont>
    <p:embeddedFont>
      <p:font typeface="Helvetica Neue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regular.fntdata"/><Relationship Id="rId22" Type="http://schemas.openxmlformats.org/officeDocument/2006/relationships/font" Target="fonts/LibreBaskerville-italic.fntdata"/><Relationship Id="rId21" Type="http://schemas.openxmlformats.org/officeDocument/2006/relationships/font" Target="fonts/LibreBaskerville-bold.fntdata"/><Relationship Id="rId24" Type="http://schemas.openxmlformats.org/officeDocument/2006/relationships/font" Target="fonts/HelveticaNeue-bold.fntdata"/><Relationship Id="rId23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elveticaNeue-boldItalic.fntdata"/><Relationship Id="rId25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17" Type="http://schemas.openxmlformats.org/officeDocument/2006/relationships/font" Target="fonts/Arvo-bold.fntdata"/><Relationship Id="rId16" Type="http://schemas.openxmlformats.org/officeDocument/2006/relationships/font" Target="fonts/Arvo-regular.fntdata"/><Relationship Id="rId19" Type="http://schemas.openxmlformats.org/officeDocument/2006/relationships/font" Target="fonts/Arvo-boldItalic.fntdata"/><Relationship Id="rId18" Type="http://schemas.openxmlformats.org/officeDocument/2006/relationships/font" Target="fonts/Arv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b9e80cc2bf_0_3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b9e80cc2bf_0_3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1a46d8ad023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g1a46d8ad023_0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1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930500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Learning About and From One Another </a:t>
            </a:r>
            <a:endParaRPr b="0" sz="450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Exploring Empathy</a:t>
            </a:r>
            <a:endParaRPr b="1">
              <a:solidFill>
                <a:srgbClr val="7F7F7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What is Empathy? 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407575" y="1137825"/>
            <a:ext cx="7779600" cy="6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619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sz="2100"/>
              <a:t>Does anyone know what </a:t>
            </a:r>
            <a:r>
              <a:rPr b="1" lang="en" sz="2100"/>
              <a:t>empathy </a:t>
            </a:r>
            <a:r>
              <a:rPr lang="en" sz="2100"/>
              <a:t>means?</a:t>
            </a:r>
            <a:endParaRPr sz="2100"/>
          </a:p>
        </p:txBody>
      </p:sp>
      <p:sp>
        <p:nvSpPr>
          <p:cNvPr id="177" name="Google Shape;177;p29"/>
          <p:cNvSpPr txBox="1"/>
          <p:nvPr/>
        </p:nvSpPr>
        <p:spPr>
          <a:xfrm>
            <a:off x="118850" y="1643950"/>
            <a:ext cx="3933600" cy="35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b="1"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Storytime! </a:t>
            </a:r>
            <a:r>
              <a:rPr b="1"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Characters in the story </a:t>
            </a:r>
            <a:endParaRPr b="1" sz="1412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1. Tenzin, a new student </a:t>
            </a:r>
            <a:endParaRPr sz="1412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2. Nisha, captain of the debate team </a:t>
            </a:r>
            <a:endParaRPr sz="1412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3. Coach Kay, team coach and math teacher </a:t>
            </a:r>
            <a:endParaRPr sz="1412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4. Mr. Patel, Tenzin’s grandfather </a:t>
            </a:r>
            <a:endParaRPr sz="1412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en" sz="1412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5 &amp; 6. Toni &amp; Desmond, teammates of Nisha</a:t>
            </a:r>
            <a:endParaRPr sz="1412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  <p:sp>
        <p:nvSpPr>
          <p:cNvPr id="178" name="Google Shape;178;p29"/>
          <p:cNvSpPr txBox="1"/>
          <p:nvPr/>
        </p:nvSpPr>
        <p:spPr>
          <a:xfrm>
            <a:off x="3964500" y="1643950"/>
            <a:ext cx="5179500" cy="320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440"/>
              <a:buNone/>
            </a:pPr>
            <a:r>
              <a:rPr b="1" lang="en" sz="14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Discussion</a:t>
            </a:r>
            <a:endParaRPr b="1" sz="144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464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0"/>
              <a:buFont typeface="Libre Baskerville"/>
              <a:buChar char="•"/>
            </a:pPr>
            <a:r>
              <a:rPr lang="en" sz="10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Where in the story do you think a misunderstanding occurred? </a:t>
            </a:r>
            <a:endParaRPr sz="104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464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0"/>
              <a:buChar char="•"/>
            </a:pPr>
            <a:r>
              <a:rPr lang="en" sz="10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do you think Tenzin was needing, thinking, or feeling when talking to Nisha? </a:t>
            </a:r>
            <a:endParaRPr sz="104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464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0"/>
              <a:buChar char="•"/>
            </a:pPr>
            <a:r>
              <a:rPr lang="en" sz="10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do you think Tenzin was needing, thinking, or feeling when sitting with Desmond and Toni? </a:t>
            </a:r>
            <a:endParaRPr sz="104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29464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40"/>
              <a:buChar char="•"/>
            </a:pPr>
            <a:r>
              <a:rPr lang="en" sz="10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Where did you notice moments of empathy or lack of empathy? </a:t>
            </a:r>
            <a:endParaRPr sz="104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0099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40"/>
              <a:buChar char="•"/>
            </a:pPr>
            <a:r>
              <a:rPr lang="en" sz="10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might the characters in the story have improved their perspective-taking or empathic accuracy?</a:t>
            </a:r>
            <a:r>
              <a:rPr lang="en" sz="114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 </a:t>
            </a:r>
            <a:endParaRPr sz="7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30"/>
          <p:cNvSpPr txBox="1"/>
          <p:nvPr>
            <p:ph type="title"/>
          </p:nvPr>
        </p:nvSpPr>
        <p:spPr>
          <a:xfrm>
            <a:off x="191250" y="-242425"/>
            <a:ext cx="87615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Circle of Truths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4" name="Google Shape;184;p30"/>
          <p:cNvSpPr txBox="1"/>
          <p:nvPr>
            <p:ph idx="1" type="body"/>
          </p:nvPr>
        </p:nvSpPr>
        <p:spPr>
          <a:xfrm>
            <a:off x="499000" y="839375"/>
            <a:ext cx="7360200" cy="33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Form groups of 6 and pick a piece of paper with your character role</a:t>
            </a:r>
            <a:endParaRPr sz="12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1A5F8C"/>
                </a:solidFill>
              </a:rPr>
              <a:t>Step 1: Private thinking time </a:t>
            </a:r>
            <a:r>
              <a:rPr lang="en" sz="1200">
                <a:solidFill>
                  <a:srgbClr val="1A5F8C"/>
                </a:solidFill>
              </a:rPr>
              <a:t>about character’s viewpoint</a:t>
            </a:r>
            <a:endParaRPr sz="1200">
              <a:solidFill>
                <a:srgbClr val="1A5F8C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1A5F8C"/>
                </a:solidFill>
              </a:rPr>
              <a:t>Step 2: Share </a:t>
            </a:r>
            <a:r>
              <a:rPr lang="en" sz="1200">
                <a:solidFill>
                  <a:srgbClr val="1A5F8C"/>
                </a:solidFill>
              </a:rPr>
              <a:t>one sentence from character’s perspective about what was happening and why</a:t>
            </a:r>
            <a:endParaRPr b="1" sz="1200">
              <a:solidFill>
                <a:srgbClr val="1A5F8C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1A5F8C"/>
                </a:solidFill>
              </a:rPr>
              <a:t>Step 3: Switch spots and share another view point</a:t>
            </a:r>
            <a:endParaRPr b="1" sz="1200">
              <a:solidFill>
                <a:srgbClr val="1A5F8C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  <p:pic>
        <p:nvPicPr>
          <p:cNvPr id="185" name="Google Shape;185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44926" y="2237350"/>
            <a:ext cx="2482650" cy="1655925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30"/>
          <p:cNvSpPr txBox="1"/>
          <p:nvPr/>
        </p:nvSpPr>
        <p:spPr>
          <a:xfrm>
            <a:off x="275325" y="2183800"/>
            <a:ext cx="6069600" cy="21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Discussion</a:t>
            </a:r>
            <a:endParaRPr b="1" sz="12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bre Baskerville"/>
              <a:buChar char="•"/>
            </a:pPr>
            <a:r>
              <a:rPr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How did it feel to step into the shoes of each of the characters?</a:t>
            </a:r>
            <a:endParaRPr sz="12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bre Baskerville"/>
              <a:buChar char="•"/>
            </a:pPr>
            <a:r>
              <a:rPr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What did you learn or what surprised you from listening to the perspectives shared by others? </a:t>
            </a:r>
            <a:endParaRPr sz="12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bre Baskerville"/>
              <a:buChar char="•"/>
            </a:pPr>
            <a:r>
              <a:rPr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Did you find yourself either judging or feeling more understanding towards a character when someone shared their perspective? </a:t>
            </a:r>
            <a:endParaRPr sz="12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bre Baskerville"/>
              <a:buChar char="•"/>
            </a:pPr>
            <a:r>
              <a:rPr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Why is perspective-taking important in friendships and relationships? </a:t>
            </a:r>
            <a:endParaRPr sz="1200">
              <a:solidFill>
                <a:schemeClr val="dk1"/>
              </a:solidFill>
              <a:latin typeface="Libre Baskerville"/>
              <a:ea typeface="Libre Baskerville"/>
              <a:cs typeface="Libre Baskerville"/>
              <a:sym typeface="Libre Baskerville"/>
            </a:endParaRPr>
          </a:p>
          <a:p>
            <a:pPr indent="-3048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Libre Baskerville"/>
              <a:buChar char="•"/>
            </a:pPr>
            <a:r>
              <a:rPr lang="en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rPr>
              <a:t>Why might people find it difficult to engage in perspective-taking? What are obstacles that might make perspective-taking challenging?</a:t>
            </a:r>
            <a:endParaRPr sz="1200">
              <a:latin typeface="Libre Baskerville"/>
              <a:ea typeface="Libre Baskerville"/>
              <a:cs typeface="Libre Baskerville"/>
              <a:sym typeface="Libre Baskerville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/>
          <p:nvPr>
            <p:ph type="title"/>
          </p:nvPr>
        </p:nvSpPr>
        <p:spPr>
          <a:xfrm>
            <a:off x="191250" y="-154825"/>
            <a:ext cx="87615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A Time When Empathy Helped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2" name="Google Shape;192;p31"/>
          <p:cNvSpPr txBox="1"/>
          <p:nvPr>
            <p:ph idx="1" type="body"/>
          </p:nvPr>
        </p:nvSpPr>
        <p:spPr>
          <a:xfrm>
            <a:off x="524025" y="1013725"/>
            <a:ext cx="7897200" cy="17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How was empathy or perspective-taking happening or not happening? </a:t>
            </a:r>
            <a:endParaRPr sz="1600"/>
          </a:p>
          <a:p>
            <a:pPr indent="-3302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What helped or would have helped the people involved be able to empathize better?</a:t>
            </a:r>
            <a:endParaRPr sz="16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/>
              <a:t>Recall a small misunderstanding that you have seen or participated in where perspective-taking helped or could have helped</a:t>
            </a:r>
            <a:endParaRPr sz="1600"/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600">
                <a:solidFill>
                  <a:srgbClr val="DA4E1F"/>
                </a:solidFill>
              </a:rPr>
              <a:t>Let’s draw or write a situation where this has happened to us.</a:t>
            </a:r>
            <a:r>
              <a:rPr b="1" lang="en" sz="1600"/>
              <a:t> </a:t>
            </a:r>
            <a:endParaRPr b="1" sz="16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</p:txBody>
      </p:sp>
      <p:pic>
        <p:nvPicPr>
          <p:cNvPr id="193" name="Google Shape;193;p31"/>
          <p:cNvPicPr preferRelativeResize="0"/>
          <p:nvPr/>
        </p:nvPicPr>
        <p:blipFill rotWithShape="1">
          <a:blip r:embed="rId3">
            <a:alphaModFix/>
          </a:blip>
          <a:srcRect b="19100" l="0" r="0" t="7434"/>
          <a:stretch/>
        </p:blipFill>
        <p:spPr>
          <a:xfrm>
            <a:off x="3101885" y="2081275"/>
            <a:ext cx="2741474" cy="1384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9" name="Google Shape;199;p32"/>
          <p:cNvSpPr txBox="1"/>
          <p:nvPr>
            <p:ph idx="1" type="body"/>
          </p:nvPr>
        </p:nvSpPr>
        <p:spPr>
          <a:xfrm>
            <a:off x="628650" y="1184100"/>
            <a:ext cx="7886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2100"/>
              <a:t>When could you practice empathy or perspective-taking over the next week? </a:t>
            </a:r>
            <a:endParaRPr sz="2100"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2100"/>
              <a:t>What might be helpful about doing so?</a:t>
            </a:r>
            <a:endParaRPr sz="21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