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3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Montserrat"/>
      <p:regular r:id="rId12"/>
      <p:bold r:id="rId13"/>
      <p:italic r:id="rId14"/>
      <p:boldItalic r:id="rId15"/>
    </p:embeddedFont>
    <p:embeddedFont>
      <p:font typeface="Arvo"/>
      <p:regular r:id="rId16"/>
      <p:bold r:id="rId17"/>
      <p:italic r:id="rId18"/>
      <p:boldItalic r:id="rId19"/>
    </p:embeddedFont>
    <p:embeddedFont>
      <p:font typeface="Libre Baskerville"/>
      <p:regular r:id="rId20"/>
      <p:bold r:id="rId21"/>
      <p:italic r:id="rId22"/>
    </p:embeddedFont>
    <p:embeddedFont>
      <p:font typeface="Helvetica Neue"/>
      <p:regular r:id="rId23"/>
      <p:bold r:id="rId24"/>
      <p:italic r:id="rId25"/>
      <p:boldItalic r:id="rId2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ibreBaskerville-regular.fntdata"/><Relationship Id="rId22" Type="http://schemas.openxmlformats.org/officeDocument/2006/relationships/font" Target="fonts/LibreBaskerville-italic.fntdata"/><Relationship Id="rId21" Type="http://schemas.openxmlformats.org/officeDocument/2006/relationships/font" Target="fonts/LibreBaskerville-bold.fntdata"/><Relationship Id="rId24" Type="http://schemas.openxmlformats.org/officeDocument/2006/relationships/font" Target="fonts/HelveticaNeue-bold.fntdata"/><Relationship Id="rId23" Type="http://schemas.openxmlformats.org/officeDocument/2006/relationships/font" Target="fonts/HelveticaNeue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HelveticaNeue-boldItalic.fntdata"/><Relationship Id="rId25" Type="http://schemas.openxmlformats.org/officeDocument/2006/relationships/font" Target="fonts/HelveticaNeue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Montserrat-bold.fntdata"/><Relationship Id="rId12" Type="http://schemas.openxmlformats.org/officeDocument/2006/relationships/font" Target="fonts/Montserrat-regular.fntdata"/><Relationship Id="rId15" Type="http://schemas.openxmlformats.org/officeDocument/2006/relationships/font" Target="fonts/Montserrat-boldItalic.fntdata"/><Relationship Id="rId14" Type="http://schemas.openxmlformats.org/officeDocument/2006/relationships/font" Target="fonts/Montserrat-italic.fntdata"/><Relationship Id="rId17" Type="http://schemas.openxmlformats.org/officeDocument/2006/relationships/font" Target="fonts/Arvo-bold.fntdata"/><Relationship Id="rId16" Type="http://schemas.openxmlformats.org/officeDocument/2006/relationships/font" Target="fonts/Arvo-regular.fntdata"/><Relationship Id="rId19" Type="http://schemas.openxmlformats.org/officeDocument/2006/relationships/font" Target="fonts/Arvo-boldItalic.fntdata"/><Relationship Id="rId18" Type="http://schemas.openxmlformats.org/officeDocument/2006/relationships/font" Target="fonts/Arvo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127fa0756d8_2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g127fa0756d8_2_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127fa0756d8_2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g127fa0756d8_2_3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127fa0756d8_2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g127fa0756d8_2_5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127fa075700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g127fa075700_1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1954ad14df0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g1954ad14df0_0_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127fa075700_1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g127fa075700_1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4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4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4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4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4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4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4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4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4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Light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4713857" y="1781588"/>
            <a:ext cx="3801600" cy="8508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Helvetica Neue"/>
              <a:buNone/>
              <a:defRPr b="1" i="0" sz="27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4713856" y="270152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4">
            <a:off x="-365923" y="-251306"/>
            <a:ext cx="4691940" cy="53865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491683" y="4460020"/>
            <a:ext cx="2023664" cy="4752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Slide Breaker - Blue">
  <p:cSld name="1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/>
          <p:nvPr/>
        </p:nvSpPr>
        <p:spPr>
          <a:xfrm>
            <a:off x="0" y="0"/>
            <a:ext cx="4042200" cy="51435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1"/>
          <p:cNvSpPr txBox="1"/>
          <p:nvPr>
            <p:ph type="ctrTitle"/>
          </p:nvPr>
        </p:nvSpPr>
        <p:spPr>
          <a:xfrm>
            <a:off x="4572000" y="2390345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64" name="Google Shape;64;p11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2">
            <a:off x="86299" y="3155822"/>
            <a:ext cx="1683828" cy="1929925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1"/>
          <p:cNvSpPr txBox="1"/>
          <p:nvPr/>
        </p:nvSpPr>
        <p:spPr>
          <a:xfrm>
            <a:off x="1241210" y="1637072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  <p:sp>
        <p:nvSpPr>
          <p:cNvPr id="66" name="Google Shape;66;p11"/>
          <p:cNvSpPr txBox="1"/>
          <p:nvPr>
            <p:ph idx="1" type="subTitle"/>
          </p:nvPr>
        </p:nvSpPr>
        <p:spPr>
          <a:xfrm>
            <a:off x="4572000" y="2871087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Orange">
  <p:cSld name="2_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/>
          <p:nvPr/>
        </p:nvSpPr>
        <p:spPr>
          <a:xfrm>
            <a:off x="0" y="0"/>
            <a:ext cx="4042200" cy="51435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2"/>
          <p:cNvSpPr txBox="1"/>
          <p:nvPr>
            <p:ph type="ctrTitle"/>
          </p:nvPr>
        </p:nvSpPr>
        <p:spPr>
          <a:xfrm>
            <a:off x="4572000" y="2390345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2">
            <a:off x="86299" y="3155822"/>
            <a:ext cx="1683828" cy="1929925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/>
          <p:nvPr/>
        </p:nvSpPr>
        <p:spPr>
          <a:xfrm>
            <a:off x="1241210" y="1637072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  <p:sp>
        <p:nvSpPr>
          <p:cNvPr id="73" name="Google Shape;73;p12"/>
          <p:cNvSpPr txBox="1"/>
          <p:nvPr>
            <p:ph idx="1" type="subTitle"/>
          </p:nvPr>
        </p:nvSpPr>
        <p:spPr>
          <a:xfrm>
            <a:off x="4572000" y="2871087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Green">
  <p:cSld name="3_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/>
          <p:nvPr/>
        </p:nvSpPr>
        <p:spPr>
          <a:xfrm>
            <a:off x="0" y="0"/>
            <a:ext cx="4042200" cy="51435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" name="Google Shape;7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3"/>
          <p:cNvSpPr txBox="1"/>
          <p:nvPr>
            <p:ph type="ctrTitle"/>
          </p:nvPr>
        </p:nvSpPr>
        <p:spPr>
          <a:xfrm>
            <a:off x="4572000" y="2390345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78" name="Google Shape;78;p1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2">
            <a:off x="86299" y="3155822"/>
            <a:ext cx="1683828" cy="1929925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3"/>
          <p:cNvSpPr txBox="1"/>
          <p:nvPr/>
        </p:nvSpPr>
        <p:spPr>
          <a:xfrm>
            <a:off x="1241210" y="1637072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  <p:sp>
        <p:nvSpPr>
          <p:cNvPr id="80" name="Google Shape;80;p13"/>
          <p:cNvSpPr txBox="1"/>
          <p:nvPr>
            <p:ph idx="1" type="subTitle"/>
          </p:nvPr>
        </p:nvSpPr>
        <p:spPr>
          <a:xfrm>
            <a:off x="4572000" y="2871087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" type="body"/>
          </p:nvPr>
        </p:nvSpPr>
        <p:spPr>
          <a:xfrm>
            <a:off x="628650" y="886135"/>
            <a:ext cx="7886700" cy="37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6" name="Google Shape;86;p14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5400000" scaled="0"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0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" type="body"/>
          </p:nvPr>
        </p:nvSpPr>
        <p:spPr>
          <a:xfrm>
            <a:off x="628650" y="886135"/>
            <a:ext cx="7886700" cy="37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91" name="Google Shape;91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5400000" scaled="0"/>
        </a:gra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0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628650" y="886135"/>
            <a:ext cx="7886700" cy="37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95" name="Google Shape;95;p16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96" name="Google Shape;96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5400000" scaled="0"/>
        </a:gra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0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9" name="Google Shape;99;p17"/>
          <p:cNvSpPr txBox="1"/>
          <p:nvPr>
            <p:ph idx="1" type="body"/>
          </p:nvPr>
        </p:nvSpPr>
        <p:spPr>
          <a:xfrm>
            <a:off x="628650" y="886135"/>
            <a:ext cx="7886700" cy="37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00" name="Google Shape;100;p17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01" name="Google Shape;101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and Content">
  <p:cSld name="4_Title and Conten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628650" y="886135"/>
            <a:ext cx="3029100" cy="36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984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984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984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984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984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05" name="Google Shape;105;p18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06" name="Google Shape;106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7" name="Google Shape;107;p18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8" name="Google Shape;108;p18"/>
          <p:cNvSpPr/>
          <p:nvPr/>
        </p:nvSpPr>
        <p:spPr>
          <a:xfrm>
            <a:off x="3809171" y="860088"/>
            <a:ext cx="5334900" cy="36663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8"/>
          <p:cNvSpPr txBox="1"/>
          <p:nvPr/>
        </p:nvSpPr>
        <p:spPr>
          <a:xfrm>
            <a:off x="5696763" y="2416254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and Content">
  <p:cSld name="Title, Image and Conten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12" name="Google Shape;112;p19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113" name="Google Shape;113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4" name="Google Shape;114;p19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5" name="Google Shape;115;p19"/>
          <p:cNvSpPr/>
          <p:nvPr/>
        </p:nvSpPr>
        <p:spPr>
          <a:xfrm>
            <a:off x="0" y="860088"/>
            <a:ext cx="4468800" cy="36663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1454559" y="2416254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4675241" y="886135"/>
            <a:ext cx="3840000" cy="36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984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984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984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984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984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>
  <p:cSld name="Title and Content 2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0" name="Google Shape;120;p20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1" name="Google Shape;121;p20"/>
          <p:cNvSpPr txBox="1"/>
          <p:nvPr>
            <p:ph idx="1" type="body"/>
          </p:nvPr>
        </p:nvSpPr>
        <p:spPr>
          <a:xfrm>
            <a:off x="628650" y="889687"/>
            <a:ext cx="3856800" cy="37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2" type="body"/>
          </p:nvPr>
        </p:nvSpPr>
        <p:spPr>
          <a:xfrm>
            <a:off x="4744994" y="889687"/>
            <a:ext cx="3770400" cy="37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pic>
        <p:nvPicPr>
          <p:cNvPr id="123" name="Google Shape;12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4" name="Google Shape;124;p20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Dark">
  <p:cSld name="Title Slide - Dark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457702" y="4460020"/>
            <a:ext cx="2057648" cy="483211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/>
          <p:nvPr>
            <p:ph type="ctrTitle"/>
          </p:nvPr>
        </p:nvSpPr>
        <p:spPr>
          <a:xfrm>
            <a:off x="4713857" y="1781588"/>
            <a:ext cx="3801600" cy="8508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Helvetica Neue"/>
              <a:buNone/>
              <a:defRPr b="1" i="0" sz="27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4713856" y="270152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pic>
        <p:nvPicPr>
          <p:cNvPr id="20" name="Google Shape;20;p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365924" y="-246872"/>
            <a:ext cx="4691940" cy="53776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3">
  <p:cSld name="Title and Content 3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7" name="Google Shape;127;p21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8" name="Google Shape;128;p21"/>
          <p:cNvSpPr txBox="1"/>
          <p:nvPr>
            <p:ph idx="1" type="body"/>
          </p:nvPr>
        </p:nvSpPr>
        <p:spPr>
          <a:xfrm>
            <a:off x="628650" y="889687"/>
            <a:ext cx="2413200" cy="37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29" name="Google Shape;129;p21"/>
          <p:cNvSpPr txBox="1"/>
          <p:nvPr>
            <p:ph idx="2" type="body"/>
          </p:nvPr>
        </p:nvSpPr>
        <p:spPr>
          <a:xfrm>
            <a:off x="3351713" y="889687"/>
            <a:ext cx="2413200" cy="37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pic>
        <p:nvPicPr>
          <p:cNvPr id="130" name="Google Shape;130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1" name="Google Shape;131;p21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2" name="Google Shape;132;p21"/>
          <p:cNvSpPr txBox="1"/>
          <p:nvPr>
            <p:ph idx="3" type="body"/>
          </p:nvPr>
        </p:nvSpPr>
        <p:spPr>
          <a:xfrm>
            <a:off x="6102146" y="860087"/>
            <a:ext cx="2413200" cy="37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4">
  <p:cSld name="Title and Content 4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35" name="Google Shape;135;p22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628650" y="88968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2" type="body"/>
          </p:nvPr>
        </p:nvSpPr>
        <p:spPr>
          <a:xfrm>
            <a:off x="3351713" y="88968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pic>
        <p:nvPicPr>
          <p:cNvPr id="138" name="Google Shape;138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9" name="Google Shape;139;p22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0" name="Google Shape;140;p22"/>
          <p:cNvSpPr txBox="1"/>
          <p:nvPr>
            <p:ph idx="3" type="body"/>
          </p:nvPr>
        </p:nvSpPr>
        <p:spPr>
          <a:xfrm>
            <a:off x="6102146" y="86008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4" type="body"/>
          </p:nvPr>
        </p:nvSpPr>
        <p:spPr>
          <a:xfrm>
            <a:off x="617589" y="287396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5" type="body"/>
          </p:nvPr>
        </p:nvSpPr>
        <p:spPr>
          <a:xfrm>
            <a:off x="3340652" y="287396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43" name="Google Shape;143;p22"/>
          <p:cNvSpPr txBox="1"/>
          <p:nvPr>
            <p:ph idx="6" type="body"/>
          </p:nvPr>
        </p:nvSpPr>
        <p:spPr>
          <a:xfrm>
            <a:off x="6091085" y="284436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628650" y="273844"/>
            <a:ext cx="78867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146" name="Google Shape;14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941602">
            <a:off x="-240147" y="2649753"/>
            <a:ext cx="2775658" cy="3186576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3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>
            <a:off x="628650" y="273844"/>
            <a:ext cx="78867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0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51" name="Google Shape;151;p24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52" name="Google Shape;152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941602">
            <a:off x="-255455" y="2652124"/>
            <a:ext cx="2795614" cy="32042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56" name="Google Shape;156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7" name="Google Shape;157;p25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6"/>
          <p:cNvSpPr txBox="1"/>
          <p:nvPr>
            <p:ph type="ctrTitle"/>
          </p:nvPr>
        </p:nvSpPr>
        <p:spPr>
          <a:xfrm>
            <a:off x="0" y="1030616"/>
            <a:ext cx="9144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Arvo"/>
              <a:buNone/>
              <a:defRPr b="0" i="0" sz="4500" u="none" cap="none" strike="noStrike">
                <a:solidFill>
                  <a:schemeClr val="lt1"/>
                </a:solidFill>
                <a:latin typeface="Arvo"/>
                <a:ea typeface="Arvo"/>
                <a:cs typeface="Arvo"/>
                <a:sym typeface="Arv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Green">
  <p:cSld name="Title Slide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457702" y="4460020"/>
            <a:ext cx="2057648" cy="483211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4"/>
          <p:cNvSpPr txBox="1"/>
          <p:nvPr>
            <p:ph type="ctrTitle"/>
          </p:nvPr>
        </p:nvSpPr>
        <p:spPr>
          <a:xfrm>
            <a:off x="4713857" y="1781588"/>
            <a:ext cx="3801600" cy="8508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Helvetica Neue"/>
              <a:buNone/>
              <a:defRPr b="1" i="0" sz="27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subTitle"/>
          </p:nvPr>
        </p:nvSpPr>
        <p:spPr>
          <a:xfrm>
            <a:off x="4713856" y="270152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pic>
        <p:nvPicPr>
          <p:cNvPr id="25" name="Google Shape;25;p4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365924" y="-246872"/>
            <a:ext cx="4691940" cy="53776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Orange">
  <p:cSld name="Title Slide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457702" y="4460020"/>
            <a:ext cx="2057648" cy="483211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5"/>
          <p:cNvSpPr txBox="1"/>
          <p:nvPr>
            <p:ph type="ctrTitle"/>
          </p:nvPr>
        </p:nvSpPr>
        <p:spPr>
          <a:xfrm>
            <a:off x="4713857" y="1781588"/>
            <a:ext cx="3801600" cy="8508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Helvetica Neue"/>
              <a:buNone/>
              <a:defRPr b="1" i="0" sz="27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subTitle"/>
          </p:nvPr>
        </p:nvSpPr>
        <p:spPr>
          <a:xfrm>
            <a:off x="4713856" y="270152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pic>
        <p:nvPicPr>
          <p:cNvPr id="30" name="Google Shape;30;p5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376314" y="-246871"/>
            <a:ext cx="4691940" cy="53776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Light">
  <p:cSld name="Slide Breaker - Light">
    <p:bg>
      <p:bgPr>
        <a:solidFill>
          <a:schemeClr val="lt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ctrTitle"/>
          </p:nvPr>
        </p:nvSpPr>
        <p:spPr>
          <a:xfrm>
            <a:off x="2671253" y="2041964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1" i="0" sz="18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33" name="Google Shape;33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67116" y="1069756"/>
            <a:ext cx="1995529" cy="229095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" name="Google Shape;35;p6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6" name="Google Shape;36;p6"/>
          <p:cNvSpPr txBox="1"/>
          <p:nvPr>
            <p:ph idx="1" type="subTitle"/>
          </p:nvPr>
        </p:nvSpPr>
        <p:spPr>
          <a:xfrm>
            <a:off x="2671253" y="252407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Blue">
  <p:cSld name="2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7"/>
          <p:cNvSpPr txBox="1"/>
          <p:nvPr>
            <p:ph type="ctrTitle"/>
          </p:nvPr>
        </p:nvSpPr>
        <p:spPr>
          <a:xfrm>
            <a:off x="2671253" y="2041964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40" name="Google Shape;40;p7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467117" y="1079777"/>
            <a:ext cx="1995529" cy="2287183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7"/>
          <p:cNvSpPr txBox="1"/>
          <p:nvPr>
            <p:ph idx="1" type="subTitle"/>
          </p:nvPr>
        </p:nvSpPr>
        <p:spPr>
          <a:xfrm>
            <a:off x="2671253" y="252407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Orange">
  <p:cSld name="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8"/>
          <p:cNvSpPr txBox="1"/>
          <p:nvPr>
            <p:ph type="ctrTitle"/>
          </p:nvPr>
        </p:nvSpPr>
        <p:spPr>
          <a:xfrm>
            <a:off x="2671253" y="2041964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45" name="Google Shape;45;p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467117" y="1079777"/>
            <a:ext cx="1995529" cy="2287183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8"/>
          <p:cNvSpPr txBox="1"/>
          <p:nvPr>
            <p:ph idx="1" type="subTitle"/>
          </p:nvPr>
        </p:nvSpPr>
        <p:spPr>
          <a:xfrm>
            <a:off x="2671253" y="252407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Green">
  <p:cSld name="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9"/>
          <p:cNvSpPr txBox="1"/>
          <p:nvPr>
            <p:ph type="ctrTitle"/>
          </p:nvPr>
        </p:nvSpPr>
        <p:spPr>
          <a:xfrm>
            <a:off x="2671253" y="2041964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50" name="Google Shape;50;p9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467117" y="1079777"/>
            <a:ext cx="1995529" cy="2287183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9"/>
          <p:cNvSpPr txBox="1"/>
          <p:nvPr>
            <p:ph idx="1" type="subTitle"/>
          </p:nvPr>
        </p:nvSpPr>
        <p:spPr>
          <a:xfrm>
            <a:off x="2671253" y="252407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Blue">
  <p:cSld name="3_Slide Breaker - Blue">
    <p:bg>
      <p:bgPr>
        <a:solidFill>
          <a:schemeClr val="lt1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/>
          <p:nvPr/>
        </p:nvSpPr>
        <p:spPr>
          <a:xfrm>
            <a:off x="0" y="0"/>
            <a:ext cx="4042200" cy="51435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0"/>
          <p:cNvSpPr txBox="1"/>
          <p:nvPr>
            <p:ph type="ctrTitle"/>
          </p:nvPr>
        </p:nvSpPr>
        <p:spPr>
          <a:xfrm>
            <a:off x="4572000" y="2390345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1" i="0" sz="18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55" name="Google Shape;55;p10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2">
            <a:off x="86299" y="3155822"/>
            <a:ext cx="1683828" cy="192992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0"/>
          <p:cNvSpPr txBox="1"/>
          <p:nvPr/>
        </p:nvSpPr>
        <p:spPr>
          <a:xfrm>
            <a:off x="1241210" y="1637072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  <p:cxnSp>
        <p:nvCxnSpPr>
          <p:cNvPr id="57" name="Google Shape;57;p10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58" name="Google Shape;5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0"/>
          <p:cNvSpPr txBox="1"/>
          <p:nvPr>
            <p:ph idx="1" type="subTitle"/>
          </p:nvPr>
        </p:nvSpPr>
        <p:spPr>
          <a:xfrm>
            <a:off x="4572000" y="2871087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6" Type="http://schemas.openxmlformats.org/officeDocument/2006/relationships/theme" Target="../theme/theme1.xml"/><Relationship Id="rId25" Type="http://schemas.openxmlformats.org/officeDocument/2006/relationships/slideLayout" Target="../slideLayouts/slideLayout25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7"/>
          <p:cNvSpPr txBox="1"/>
          <p:nvPr>
            <p:ph type="ctrTitle"/>
          </p:nvPr>
        </p:nvSpPr>
        <p:spPr>
          <a:xfrm>
            <a:off x="1143000" y="1792825"/>
            <a:ext cx="6858000" cy="12825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vo"/>
              <a:buNone/>
            </a:pPr>
            <a:r>
              <a:rPr b="0" lang="en" sz="4500">
                <a:latin typeface="Arvo"/>
                <a:ea typeface="Arvo"/>
                <a:cs typeface="Arvo"/>
                <a:sym typeface="Arvo"/>
              </a:rPr>
              <a:t>Navigating Emotions</a:t>
            </a:r>
            <a:endParaRPr/>
          </a:p>
        </p:txBody>
      </p:sp>
      <p:sp>
        <p:nvSpPr>
          <p:cNvPr id="165" name="Google Shape;165;p27"/>
          <p:cNvSpPr txBox="1"/>
          <p:nvPr>
            <p:ph idx="1" type="subTitle"/>
          </p:nvPr>
        </p:nvSpPr>
        <p:spPr>
          <a:xfrm>
            <a:off x="1087675" y="3213002"/>
            <a:ext cx="6858000" cy="450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500"/>
              <a:buNone/>
            </a:pPr>
            <a:r>
              <a:rPr b="1" lang="en">
                <a:solidFill>
                  <a:srgbClr val="7F7F7F"/>
                </a:solidFill>
                <a:latin typeface="Montserrat"/>
                <a:ea typeface="Montserrat"/>
                <a:cs typeface="Montserrat"/>
                <a:sym typeface="Montserrat"/>
              </a:rPr>
              <a:t>Mapping Emotions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8"/>
          <p:cNvSpPr txBox="1"/>
          <p:nvPr>
            <p:ph type="ctrTitle"/>
          </p:nvPr>
        </p:nvSpPr>
        <p:spPr>
          <a:xfrm>
            <a:off x="4713857" y="2146338"/>
            <a:ext cx="3801600" cy="8508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vo"/>
              <a:buNone/>
            </a:pPr>
            <a:r>
              <a:rPr lang="en" sz="4500">
                <a:latin typeface="Arvo"/>
                <a:ea typeface="Arvo"/>
                <a:cs typeface="Arvo"/>
                <a:sym typeface="Arvo"/>
              </a:rPr>
              <a:t>Checking In</a:t>
            </a:r>
            <a:endParaRPr sz="4500">
              <a:latin typeface="Arvo"/>
              <a:ea typeface="Arvo"/>
              <a:cs typeface="Arvo"/>
              <a:sym typeface="Arv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9"/>
          <p:cNvSpPr txBox="1"/>
          <p:nvPr>
            <p:ph type="title"/>
          </p:nvPr>
        </p:nvSpPr>
        <p:spPr>
          <a:xfrm>
            <a:off x="433475" y="79525"/>
            <a:ext cx="84216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50"/>
              <a:buFont typeface="Arvo"/>
              <a:buNone/>
            </a:pPr>
            <a:r>
              <a:rPr lang="en" sz="3750">
                <a:solidFill>
                  <a:srgbClr val="DA4E1F"/>
                </a:solidFill>
                <a:latin typeface="Arvo"/>
                <a:ea typeface="Arvo"/>
                <a:cs typeface="Arvo"/>
                <a:sym typeface="Arvo"/>
              </a:rPr>
              <a:t>The Activation/Feeling Tone Chart</a:t>
            </a:r>
            <a:endParaRPr sz="3750">
              <a:solidFill>
                <a:srgbClr val="DA4E1F"/>
              </a:solidFill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176" name="Google Shape;176;p29"/>
          <p:cNvSpPr txBox="1"/>
          <p:nvPr>
            <p:ph idx="1" type="body"/>
          </p:nvPr>
        </p:nvSpPr>
        <p:spPr>
          <a:xfrm>
            <a:off x="268325" y="1292725"/>
            <a:ext cx="5118900" cy="3558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330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ibre Baskerville"/>
              <a:buChar char="●"/>
            </a:pPr>
            <a:r>
              <a:rPr lang="en" sz="1600"/>
              <a:t>What emotion might fit in the </a:t>
            </a:r>
            <a:r>
              <a:rPr b="1" lang="en" sz="1600">
                <a:solidFill>
                  <a:srgbClr val="DA4E1F"/>
                </a:solidFill>
              </a:rPr>
              <a:t>upper right hand area</a:t>
            </a:r>
            <a:r>
              <a:rPr lang="en" sz="1600"/>
              <a:t>, where our body is really activated and has lots of energy in it, and we’re feeling pleasant? </a:t>
            </a:r>
            <a:endParaRPr sz="1600"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-330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ibre Baskerville"/>
              <a:buChar char="●"/>
            </a:pPr>
            <a:r>
              <a:rPr lang="en" sz="1600"/>
              <a:t>What emotion might fit in the</a:t>
            </a:r>
            <a:r>
              <a:rPr b="1" lang="en" sz="1600">
                <a:solidFill>
                  <a:srgbClr val="DA4E1F"/>
                </a:solidFill>
              </a:rPr>
              <a:t> upper left area</a:t>
            </a:r>
            <a:r>
              <a:rPr lang="en" sz="1600"/>
              <a:t>, where our body is really activated but we’re feeling really unpleasant?</a:t>
            </a:r>
            <a:endParaRPr sz="1600"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-330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ibre Baskerville"/>
              <a:buChar char="●"/>
            </a:pPr>
            <a:r>
              <a:rPr lang="en" sz="1600"/>
              <a:t>Do you think one emotion could be in more than one place on the chart? </a:t>
            </a:r>
            <a:endParaRPr sz="1600"/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-330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Libre Baskerville"/>
              <a:buChar char="●"/>
            </a:pPr>
            <a:r>
              <a:rPr lang="en" sz="1600"/>
              <a:t>Do you think we all experience an emotion the same way? </a:t>
            </a:r>
            <a:endParaRPr sz="1600"/>
          </a:p>
        </p:txBody>
      </p:sp>
      <p:pic>
        <p:nvPicPr>
          <p:cNvPr id="177" name="Google Shape;177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28325" y="1132903"/>
            <a:ext cx="3744480" cy="3096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30"/>
          <p:cNvSpPr txBox="1"/>
          <p:nvPr>
            <p:ph type="title"/>
          </p:nvPr>
        </p:nvSpPr>
        <p:spPr>
          <a:xfrm>
            <a:off x="628650" y="381165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 fontScale="90000"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vo"/>
              <a:buNone/>
            </a:pPr>
            <a:r>
              <a:rPr lang="en" sz="4500">
                <a:solidFill>
                  <a:srgbClr val="1A5F8C"/>
                </a:solidFill>
                <a:latin typeface="Arvo"/>
                <a:ea typeface="Arvo"/>
                <a:cs typeface="Arvo"/>
                <a:sym typeface="Arvo"/>
              </a:rPr>
              <a:t>Mapping Emotions on the Activation/Feeling Tone Chart</a:t>
            </a:r>
            <a:endParaRPr sz="4500">
              <a:solidFill>
                <a:srgbClr val="1A5F8C"/>
              </a:solidFill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183" name="Google Shape;183;p30"/>
          <p:cNvSpPr txBox="1"/>
          <p:nvPr>
            <p:ph idx="1" type="body"/>
          </p:nvPr>
        </p:nvSpPr>
        <p:spPr>
          <a:xfrm>
            <a:off x="310625" y="1797325"/>
            <a:ext cx="4030800" cy="2775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330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" sz="1600"/>
              <a:t>Select one emotion term from each emotions family</a:t>
            </a:r>
            <a:endParaRPr sz="1600"/>
          </a:p>
          <a:p>
            <a:pPr indent="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-330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" sz="1600"/>
              <a:t>Make your own chart to show these emotions</a:t>
            </a:r>
            <a:endParaRPr sz="1600"/>
          </a:p>
          <a:p>
            <a:pPr indent="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-330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" sz="1600"/>
              <a:t>Add in opposing emotions</a:t>
            </a:r>
            <a:endParaRPr sz="1600"/>
          </a:p>
        </p:txBody>
      </p:sp>
      <p:pic>
        <p:nvPicPr>
          <p:cNvPr id="184" name="Google Shape;184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01150" y="1636728"/>
            <a:ext cx="3744480" cy="3096500"/>
          </a:xfrm>
          <a:prstGeom prst="rect">
            <a:avLst/>
          </a:prstGeom>
          <a:noFill/>
          <a:ln>
            <a:noFill/>
          </a:ln>
        </p:spPr>
      </p:pic>
      <p:sp>
        <p:nvSpPr>
          <p:cNvPr id="185" name="Google Shape;185;p30"/>
          <p:cNvSpPr/>
          <p:nvPr/>
        </p:nvSpPr>
        <p:spPr>
          <a:xfrm>
            <a:off x="7740450" y="2447850"/>
            <a:ext cx="309600" cy="247800"/>
          </a:xfrm>
          <a:prstGeom prst="sun">
            <a:avLst>
              <a:gd fmla="val 25000" name="adj"/>
            </a:avLst>
          </a:prstGeom>
          <a:solidFill>
            <a:srgbClr val="1A5F8C"/>
          </a:solidFill>
          <a:ln cap="flat" cmpd="sng" w="9525">
            <a:solidFill>
              <a:srgbClr val="1A5F8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30"/>
          <p:cNvSpPr/>
          <p:nvPr/>
        </p:nvSpPr>
        <p:spPr>
          <a:xfrm>
            <a:off x="6159000" y="3694225"/>
            <a:ext cx="309600" cy="247800"/>
          </a:xfrm>
          <a:prstGeom prst="sun">
            <a:avLst>
              <a:gd fmla="val 25000" name="adj"/>
            </a:avLst>
          </a:prstGeom>
          <a:solidFill>
            <a:srgbClr val="1A5F8C"/>
          </a:solidFill>
          <a:ln cap="flat" cmpd="sng" w="9525">
            <a:solidFill>
              <a:srgbClr val="1A5F8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87" name="Google Shape;187;p30"/>
          <p:cNvCxnSpPr/>
          <p:nvPr/>
        </p:nvCxnSpPr>
        <p:spPr>
          <a:xfrm flipH="1" rot="10800000">
            <a:off x="6468600" y="2623675"/>
            <a:ext cx="1426800" cy="11226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31"/>
          <p:cNvSpPr txBox="1"/>
          <p:nvPr>
            <p:ph type="title"/>
          </p:nvPr>
        </p:nvSpPr>
        <p:spPr>
          <a:xfrm>
            <a:off x="628650" y="381165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 fontScale="90000"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vo"/>
              <a:buNone/>
            </a:pPr>
            <a:r>
              <a:rPr lang="en" sz="4500">
                <a:solidFill>
                  <a:srgbClr val="88BB4A"/>
                </a:solidFill>
                <a:latin typeface="Arvo"/>
                <a:ea typeface="Arvo"/>
                <a:cs typeface="Arvo"/>
                <a:sym typeface="Arvo"/>
              </a:rPr>
              <a:t>Mapping with Grounding and Resourcing</a:t>
            </a:r>
            <a:endParaRPr sz="4611">
              <a:solidFill>
                <a:srgbClr val="88BB4A"/>
              </a:solidFill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193" name="Google Shape;193;p31"/>
          <p:cNvSpPr txBox="1"/>
          <p:nvPr>
            <p:ph idx="1" type="body"/>
          </p:nvPr>
        </p:nvSpPr>
        <p:spPr>
          <a:xfrm>
            <a:off x="310625" y="1506800"/>
            <a:ext cx="5138700" cy="3065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38100" lvl="0" marL="1778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" sz="1600"/>
              <a:t>Think of a time when someone did something kind for your recently, or a time you were kind to someone else…</a:t>
            </a:r>
            <a:endParaRPr sz="1600"/>
          </a:p>
          <a:p>
            <a:pPr indent="-330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" sz="1600"/>
              <a:t>What do you feel on the inside?</a:t>
            </a:r>
            <a:endParaRPr sz="1600"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Draw on your chart what you are noticing in your body</a:t>
            </a:r>
            <a:endParaRPr sz="1600"/>
          </a:p>
        </p:txBody>
      </p:sp>
      <p:pic>
        <p:nvPicPr>
          <p:cNvPr id="194" name="Google Shape;194;p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49325" y="1491403"/>
            <a:ext cx="3744480" cy="3096500"/>
          </a:xfrm>
          <a:prstGeom prst="rect">
            <a:avLst/>
          </a:prstGeom>
          <a:noFill/>
          <a:ln>
            <a:noFill/>
          </a:ln>
        </p:spPr>
      </p:pic>
      <p:sp>
        <p:nvSpPr>
          <p:cNvPr id="195" name="Google Shape;195;p31"/>
          <p:cNvSpPr/>
          <p:nvPr/>
        </p:nvSpPr>
        <p:spPr>
          <a:xfrm>
            <a:off x="8029375" y="2724625"/>
            <a:ext cx="362100" cy="412800"/>
          </a:xfrm>
          <a:prstGeom prst="smileyFace">
            <a:avLst>
              <a:gd fmla="val 4653" name="adj"/>
            </a:avLst>
          </a:prstGeom>
          <a:solidFill>
            <a:srgbClr val="FF007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32"/>
          <p:cNvSpPr txBox="1"/>
          <p:nvPr>
            <p:ph type="title"/>
          </p:nvPr>
        </p:nvSpPr>
        <p:spPr>
          <a:xfrm>
            <a:off x="628650" y="-10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vo"/>
              <a:buNone/>
            </a:pPr>
            <a:r>
              <a:rPr lang="en" sz="4500">
                <a:solidFill>
                  <a:srgbClr val="88BB4A"/>
                </a:solidFill>
                <a:latin typeface="Arvo"/>
                <a:ea typeface="Arvo"/>
                <a:cs typeface="Arvo"/>
                <a:sym typeface="Arvo"/>
              </a:rPr>
              <a:t>Debrief</a:t>
            </a:r>
            <a:endParaRPr sz="4500">
              <a:solidFill>
                <a:srgbClr val="88BB4A"/>
              </a:solidFill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201" name="Google Shape;201;p32"/>
          <p:cNvSpPr txBox="1"/>
          <p:nvPr>
            <p:ph idx="1" type="body"/>
          </p:nvPr>
        </p:nvSpPr>
        <p:spPr>
          <a:xfrm>
            <a:off x="628650" y="1371825"/>
            <a:ext cx="7886700" cy="3148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3556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" sz="2000"/>
              <a:t>What stood out for you when we charted our emotional state? </a:t>
            </a:r>
            <a:endParaRPr sz="2000"/>
          </a:p>
          <a:p>
            <a:pPr indent="-3556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" sz="2000"/>
              <a:t>What surprised you? </a:t>
            </a:r>
            <a:endParaRPr sz="2000"/>
          </a:p>
          <a:p>
            <a:pPr indent="-3556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" sz="2000"/>
              <a:t>What more did you learn about emotions? </a:t>
            </a:r>
            <a:endParaRPr sz="2000"/>
          </a:p>
          <a:p>
            <a:pPr indent="-3556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" sz="2000"/>
              <a:t>Are there any thoughts or questions you have about emotions?</a:t>
            </a:r>
            <a:endParaRPr sz="2000"/>
          </a:p>
          <a:p>
            <a:pPr indent="-38100" lvl="0" marL="1778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t/>
            </a:r>
            <a:endParaRPr sz="16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