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Montserrat"/>
      <p:regular r:id="rId14"/>
      <p:bold r:id="rId15"/>
      <p:italic r:id="rId16"/>
      <p:boldItalic r:id="rId17"/>
    </p:embeddedFont>
    <p:embeddedFont>
      <p:font typeface="Arvo"/>
      <p:regular r:id="rId18"/>
      <p:bold r:id="rId19"/>
      <p:italic r:id="rId20"/>
      <p:boldItalic r:id="rId21"/>
    </p:embeddedFont>
    <p:embeddedFont>
      <p:font typeface="Libre Baskerville"/>
      <p:regular r:id="rId22"/>
      <p:bold r:id="rId23"/>
      <p:italic r:id="rId24"/>
    </p:embeddedFont>
    <p:embeddedFont>
      <p:font typeface="Helvetica Neue"/>
      <p:regular r:id="rId25"/>
      <p:bold r:id="rId26"/>
      <p:italic r:id="rId27"/>
      <p:boldItalic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vo-italic.fntdata"/><Relationship Id="rId22" Type="http://schemas.openxmlformats.org/officeDocument/2006/relationships/font" Target="fonts/LibreBaskerville-regular.fntdata"/><Relationship Id="rId21" Type="http://schemas.openxmlformats.org/officeDocument/2006/relationships/font" Target="fonts/Arvo-boldItalic.fntdata"/><Relationship Id="rId24" Type="http://schemas.openxmlformats.org/officeDocument/2006/relationships/font" Target="fonts/LibreBaskerville-italic.fntdata"/><Relationship Id="rId23" Type="http://schemas.openxmlformats.org/officeDocument/2006/relationships/font" Target="fonts/LibreBaskerville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HelveticaNeue-bold.fntdata"/><Relationship Id="rId25" Type="http://schemas.openxmlformats.org/officeDocument/2006/relationships/font" Target="fonts/HelveticaNeue-regular.fntdata"/><Relationship Id="rId28" Type="http://schemas.openxmlformats.org/officeDocument/2006/relationships/font" Target="fonts/HelveticaNeue-boldItalic.fntdata"/><Relationship Id="rId27" Type="http://schemas.openxmlformats.org/officeDocument/2006/relationships/font" Target="fonts/HelveticaNeue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font" Target="fonts/Montserrat-bold.fntdata"/><Relationship Id="rId14" Type="http://schemas.openxmlformats.org/officeDocument/2006/relationships/font" Target="fonts/Montserrat-regular.fntdata"/><Relationship Id="rId17" Type="http://schemas.openxmlformats.org/officeDocument/2006/relationships/font" Target="fonts/Montserrat-boldItalic.fntdata"/><Relationship Id="rId16" Type="http://schemas.openxmlformats.org/officeDocument/2006/relationships/font" Target="fonts/Montserrat-italic.fntdata"/><Relationship Id="rId19" Type="http://schemas.openxmlformats.org/officeDocument/2006/relationships/font" Target="fonts/Arvo-bold.fntdata"/><Relationship Id="rId18" Type="http://schemas.openxmlformats.org/officeDocument/2006/relationships/font" Target="fonts/Arv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27fa0756d8_2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g127fa0756d8_2_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127fa0756d8_2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g127fa0756d8_2_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6c022cb141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g16c022cb141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b95bec585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g1b95bec585e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127fa075700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g127fa075700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27fa075700_1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g127fa075700_1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95bec585e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g1b95bec585e_0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1b95bec585e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g1b95bec585e_0_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Helvetica Neue"/>
              <a:buNone/>
              <a:defRPr b="1" i="0" sz="2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4">
            <a:off x="-365923" y="-251306"/>
            <a:ext cx="4691940" cy="53865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91683" y="4460020"/>
            <a:ext cx="2023664" cy="475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628650" y="886135"/>
            <a:ext cx="3029100" cy="3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984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984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984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984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984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3809171" y="860088"/>
            <a:ext cx="5334900" cy="36663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5696763" y="2416254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860088"/>
            <a:ext cx="4468800" cy="36663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454559" y="2416254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4675241" y="886135"/>
            <a:ext cx="3840000" cy="3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984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984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984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984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984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628650" y="889687"/>
            <a:ext cx="38568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4744994" y="889687"/>
            <a:ext cx="37704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65924" y="-246872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628650" y="8896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3351713" y="8896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6102146" y="8600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628650" y="8896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3351713" y="8896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6102146" y="8600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617589" y="28739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3340652" y="28739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6091085" y="28443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628650" y="273844"/>
            <a:ext cx="7886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2">
            <a:off x="-240147" y="2649753"/>
            <a:ext cx="2775658" cy="3186576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628650" y="273844"/>
            <a:ext cx="7886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2">
            <a:off x="-255455" y="2652124"/>
            <a:ext cx="2795614" cy="3204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6"/>
          <p:cNvSpPr txBox="1"/>
          <p:nvPr>
            <p:ph type="ctrTitle"/>
          </p:nvPr>
        </p:nvSpPr>
        <p:spPr>
          <a:xfrm>
            <a:off x="0" y="1030616"/>
            <a:ext cx="9144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vo"/>
              <a:buNone/>
              <a:defRPr b="0" i="0" sz="4500" u="none" cap="none" strike="noStrike">
                <a:solidFill>
                  <a:schemeClr val="lt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65924" y="-246872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76314" y="-246871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1" i="0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67116" y="1069756"/>
            <a:ext cx="1995529" cy="229095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1" i="0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cxnSp>
        <p:nvCxnSpPr>
          <p:cNvPr id="57" name="Google Shape;57;p10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theme" Target="../theme/theme2.xml"/><Relationship Id="rId25" Type="http://schemas.openxmlformats.org/officeDocument/2006/relationships/slideLayout" Target="../slideLayouts/slideLayout25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www.atlasofemotions.org" TargetMode="Externa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7"/>
          <p:cNvSpPr txBox="1"/>
          <p:nvPr>
            <p:ph type="ctrTitle"/>
          </p:nvPr>
        </p:nvSpPr>
        <p:spPr>
          <a:xfrm>
            <a:off x="1143000" y="1792825"/>
            <a:ext cx="6858000" cy="12825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b="0" lang="en" sz="4500">
                <a:latin typeface="Arvo"/>
                <a:ea typeface="Arvo"/>
                <a:cs typeface="Arvo"/>
                <a:sym typeface="Arvo"/>
              </a:rPr>
              <a:t>Navigating Emotions</a:t>
            </a:r>
            <a:endParaRPr/>
          </a:p>
        </p:txBody>
      </p:sp>
      <p:sp>
        <p:nvSpPr>
          <p:cNvPr id="165" name="Google Shape;165;p27"/>
          <p:cNvSpPr txBox="1"/>
          <p:nvPr>
            <p:ph idx="1" type="subTitle"/>
          </p:nvPr>
        </p:nvSpPr>
        <p:spPr>
          <a:xfrm>
            <a:off x="1087675" y="3213002"/>
            <a:ext cx="6858000" cy="4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500"/>
              <a:buNone/>
            </a:pPr>
            <a:r>
              <a:rPr b="1" lang="en">
                <a:solidFill>
                  <a:srgbClr val="7F7F7F"/>
                </a:solidFill>
                <a:latin typeface="Montserrat"/>
                <a:ea typeface="Montserrat"/>
                <a:cs typeface="Montserrat"/>
                <a:sym typeface="Montserrat"/>
              </a:rPr>
              <a:t>Emotion Timelines in Action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8"/>
          <p:cNvSpPr txBox="1"/>
          <p:nvPr>
            <p:ph type="ctrTitle"/>
          </p:nvPr>
        </p:nvSpPr>
        <p:spPr>
          <a:xfrm>
            <a:off x="4713857" y="214633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latin typeface="Arvo"/>
                <a:ea typeface="Arvo"/>
                <a:cs typeface="Arvo"/>
                <a:sym typeface="Arvo"/>
              </a:rPr>
              <a:t>Checking In</a:t>
            </a:r>
            <a:endParaRPr sz="4500"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9"/>
          <p:cNvSpPr txBox="1"/>
          <p:nvPr>
            <p:ph type="title"/>
          </p:nvPr>
        </p:nvSpPr>
        <p:spPr>
          <a:xfrm>
            <a:off x="628650" y="7951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 fontScale="9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vo"/>
              <a:buNone/>
            </a:pPr>
            <a:r>
              <a:rPr lang="en" sz="4500">
                <a:solidFill>
                  <a:srgbClr val="DA4E1F"/>
                </a:solidFill>
                <a:latin typeface="Arvo"/>
                <a:ea typeface="Arvo"/>
                <a:cs typeface="Arvo"/>
                <a:sym typeface="Arvo"/>
              </a:rPr>
              <a:t>Acting Out Emotion Timelines</a:t>
            </a:r>
            <a:endParaRPr sz="4500">
              <a:solidFill>
                <a:srgbClr val="DA4E1F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76" name="Google Shape;176;p29"/>
          <p:cNvSpPr txBox="1"/>
          <p:nvPr>
            <p:ph idx="1" type="body"/>
          </p:nvPr>
        </p:nvSpPr>
        <p:spPr>
          <a:xfrm>
            <a:off x="0" y="1329125"/>
            <a:ext cx="5639700" cy="2892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" sz="1800"/>
              <a:t>Fill out the emotional timeline </a:t>
            </a:r>
            <a:r>
              <a:rPr b="1" lang="en" sz="1800"/>
              <a:t>twice</a:t>
            </a:r>
            <a:r>
              <a:rPr lang="en" sz="1800"/>
              <a:t> using your scenario</a:t>
            </a:r>
            <a:endParaRPr b="1" sz="1800"/>
          </a:p>
          <a:p>
            <a:pPr indent="-34290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b="1" lang="en" sz="1800"/>
              <a:t>1st time: </a:t>
            </a:r>
            <a:r>
              <a:rPr lang="en" sz="1800"/>
              <a:t>considering if main character has </a:t>
            </a:r>
            <a:r>
              <a:rPr b="1" lang="en" sz="1800">
                <a:solidFill>
                  <a:srgbClr val="DA4E1F"/>
                </a:solidFill>
              </a:rPr>
              <a:t>more</a:t>
            </a:r>
            <a:r>
              <a:rPr lang="en" sz="1800"/>
              <a:t> awareness of their actions</a:t>
            </a:r>
            <a:endParaRPr sz="1800"/>
          </a:p>
          <a:p>
            <a:pPr indent="-34290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b="1" lang="en" sz="1800"/>
              <a:t>2nd</a:t>
            </a:r>
            <a:r>
              <a:rPr b="1" lang="en" sz="1800"/>
              <a:t> time: </a:t>
            </a:r>
            <a:r>
              <a:rPr lang="en" sz="1800"/>
              <a:t>considering if main character has </a:t>
            </a:r>
            <a:r>
              <a:rPr b="1" lang="en" sz="1800">
                <a:solidFill>
                  <a:srgbClr val="DA4E1F"/>
                </a:solidFill>
              </a:rPr>
              <a:t>less</a:t>
            </a:r>
            <a:r>
              <a:rPr lang="en" sz="1800"/>
              <a:t> awareness of their actions</a:t>
            </a:r>
            <a:endParaRPr sz="1800"/>
          </a:p>
          <a:p>
            <a:pPr indent="-38100" lvl="0" marL="1778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 sz="1800"/>
          </a:p>
        </p:txBody>
      </p:sp>
      <p:pic>
        <p:nvPicPr>
          <p:cNvPr id="177" name="Google Shape;177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39700" y="1450525"/>
            <a:ext cx="3334875" cy="31201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0"/>
          <p:cNvSpPr txBox="1"/>
          <p:nvPr>
            <p:ph type="title"/>
          </p:nvPr>
        </p:nvSpPr>
        <p:spPr>
          <a:xfrm>
            <a:off x="628650" y="-20621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50"/>
              <a:buFont typeface="Arvo"/>
              <a:buNone/>
            </a:pPr>
            <a:r>
              <a:rPr lang="en" sz="3450">
                <a:solidFill>
                  <a:srgbClr val="DA4E1F"/>
                </a:solidFill>
                <a:latin typeface="Arvo"/>
                <a:ea typeface="Arvo"/>
                <a:cs typeface="Arvo"/>
                <a:sym typeface="Arvo"/>
              </a:rPr>
              <a:t>Acting Out Emotion Timelines cont.</a:t>
            </a:r>
            <a:endParaRPr sz="3450">
              <a:solidFill>
                <a:srgbClr val="DA4E1F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83" name="Google Shape;183;p30"/>
          <p:cNvSpPr txBox="1"/>
          <p:nvPr>
            <p:ph idx="1" type="body"/>
          </p:nvPr>
        </p:nvSpPr>
        <p:spPr>
          <a:xfrm>
            <a:off x="0" y="888850"/>
            <a:ext cx="8959200" cy="47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92500" lnSpcReduction="10000"/>
          </a:bodyPr>
          <a:lstStyle/>
          <a:p>
            <a:pPr indent="-334327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" sz="1800"/>
              <a:t>Create a skit for your scenario keeping the stages of the timeline in mind</a:t>
            </a:r>
            <a:endParaRPr sz="1800"/>
          </a:p>
          <a:p>
            <a:pPr indent="-334327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b="1" lang="en" sz="1800"/>
              <a:t>Observers:</a:t>
            </a:r>
            <a:endParaRPr b="1" sz="1800"/>
          </a:p>
          <a:p>
            <a:pPr indent="-334327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" sz="1800"/>
              <a:t>What was the stimulus?  Context? Appraisal? </a:t>
            </a:r>
            <a:endParaRPr sz="1800"/>
          </a:p>
          <a:p>
            <a:pPr indent="-334327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" sz="1800"/>
              <a:t>Which emotion families were involved?</a:t>
            </a:r>
            <a:endParaRPr sz="1800"/>
          </a:p>
          <a:p>
            <a:pPr indent="-334327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" sz="1800"/>
              <a:t>What physical sensations might the main character have experienced?</a:t>
            </a:r>
            <a:endParaRPr sz="1800"/>
          </a:p>
          <a:p>
            <a:pPr indent="-334327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" sz="1800"/>
              <a:t>What might have happened if the character had less awareness of their emotions?</a:t>
            </a:r>
            <a:endParaRPr sz="1800"/>
          </a:p>
          <a:p>
            <a:pPr indent="-334327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" sz="1800"/>
              <a:t>What emotional state do you think the character was in at the end of the scenario?</a:t>
            </a:r>
            <a:endParaRPr sz="1800"/>
          </a:p>
          <a:p>
            <a:pPr indent="-38100" lvl="0" marL="1778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6666"/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1"/>
          <p:cNvSpPr txBox="1"/>
          <p:nvPr>
            <p:ph type="title"/>
          </p:nvPr>
        </p:nvSpPr>
        <p:spPr>
          <a:xfrm>
            <a:off x="628650" y="27879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solidFill>
                  <a:srgbClr val="1A5F8C"/>
                </a:solidFill>
                <a:latin typeface="Arvo"/>
                <a:ea typeface="Arvo"/>
                <a:cs typeface="Arvo"/>
                <a:sym typeface="Arvo"/>
              </a:rPr>
              <a:t>Reflective Practice</a:t>
            </a:r>
            <a:endParaRPr sz="4500">
              <a:solidFill>
                <a:srgbClr val="1A5F8C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89" name="Google Shape;189;p31"/>
          <p:cNvSpPr txBox="1"/>
          <p:nvPr>
            <p:ph idx="1" type="body"/>
          </p:nvPr>
        </p:nvSpPr>
        <p:spPr>
          <a:xfrm>
            <a:off x="310625" y="1797325"/>
            <a:ext cx="8631600" cy="277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429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" sz="1800"/>
              <a:t>Recall a challenging time when you experienced a stimulus that could have caused you to act in an inappropriate way but instead you responded in a way that was beneficial to yourself and others</a:t>
            </a:r>
            <a:endParaRPr sz="1800"/>
          </a:p>
          <a:p>
            <a:pPr indent="-342900" lvl="1" marL="9144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" sz="1800"/>
              <a:t>OR try to imagine a scenario in the future in which this happens</a:t>
            </a:r>
            <a:endParaRPr sz="1800"/>
          </a:p>
          <a:p>
            <a:pPr indent="-3429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b="1" lang="en" sz="1800"/>
              <a:t>Chart this experience on the emotion timeline for 3-5 min</a:t>
            </a:r>
            <a:endParaRPr b="1" sz="12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628650" y="-1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solidFill>
                  <a:srgbClr val="88BB4A"/>
                </a:solidFill>
                <a:latin typeface="Arvo"/>
                <a:ea typeface="Arvo"/>
                <a:cs typeface="Arvo"/>
                <a:sym typeface="Arvo"/>
              </a:rPr>
              <a:t>Debrief</a:t>
            </a:r>
            <a:endParaRPr sz="4500">
              <a:solidFill>
                <a:srgbClr val="88BB4A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95" name="Google Shape;195;p32"/>
          <p:cNvSpPr txBox="1"/>
          <p:nvPr>
            <p:ph idx="1" type="body"/>
          </p:nvPr>
        </p:nvSpPr>
        <p:spPr>
          <a:xfrm>
            <a:off x="628650" y="1371825"/>
            <a:ext cx="7886700" cy="277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8100" lvl="0" marL="1778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" sz="1600"/>
              <a:t>• What are we learning about emotions that you might not have thought about before? </a:t>
            </a:r>
            <a:endParaRPr sz="1600"/>
          </a:p>
          <a:p>
            <a:pPr indent="-38100" lvl="0" marL="1778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t/>
            </a:r>
            <a:endParaRPr sz="1600"/>
          </a:p>
          <a:p>
            <a:pPr indent="-38100" lvl="0" marL="1778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" sz="1600"/>
              <a:t>• What’s something that you learned today that you’d like to remember later? </a:t>
            </a:r>
            <a:endParaRPr sz="1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3"/>
          <p:cNvSpPr txBox="1"/>
          <p:nvPr>
            <p:ph type="title"/>
          </p:nvPr>
        </p:nvSpPr>
        <p:spPr>
          <a:xfrm>
            <a:off x="628650" y="-32061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50"/>
              <a:buFont typeface="Arvo"/>
              <a:buNone/>
            </a:pPr>
            <a:r>
              <a:rPr lang="en" sz="2550">
                <a:solidFill>
                  <a:srgbClr val="DA4E1F"/>
                </a:solidFill>
                <a:latin typeface="Arvo"/>
                <a:ea typeface="Arvo"/>
                <a:cs typeface="Arvo"/>
                <a:sym typeface="Arvo"/>
              </a:rPr>
              <a:t>(Optional) Creating Our Own Emotion Timeline</a:t>
            </a:r>
            <a:endParaRPr sz="2550">
              <a:solidFill>
                <a:srgbClr val="DA4E1F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201" name="Google Shape;201;p33"/>
          <p:cNvSpPr txBox="1"/>
          <p:nvPr>
            <p:ph idx="1" type="body"/>
          </p:nvPr>
        </p:nvSpPr>
        <p:spPr>
          <a:xfrm>
            <a:off x="-126000" y="907675"/>
            <a:ext cx="7320300" cy="4471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85000" lnSpcReduction="10000"/>
          </a:bodyPr>
          <a:lstStyle/>
          <a:p>
            <a:pPr indent="-325755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DA4E1F"/>
              </a:buClr>
              <a:buSzPct val="100000"/>
              <a:buChar char="•"/>
            </a:pPr>
            <a:r>
              <a:rPr b="1" lang="en" sz="1800">
                <a:solidFill>
                  <a:srgbClr val="DA4E1F"/>
                </a:solidFill>
              </a:rPr>
              <a:t>Pick an emotion family as a group and create an illustrated emotion timeline</a:t>
            </a:r>
            <a:endParaRPr b="1" sz="1800">
              <a:solidFill>
                <a:srgbClr val="DA4E1F"/>
              </a:solidFill>
            </a:endParaRPr>
          </a:p>
          <a:p>
            <a:pPr indent="-325755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" sz="1800"/>
              <a:t>If you wanted to explain to other students what an emotion timeline is for this particular emotion family, how would you do it? </a:t>
            </a:r>
            <a:endParaRPr sz="1800"/>
          </a:p>
          <a:p>
            <a:pPr indent="-325755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b="1" lang="en" sz="1800"/>
              <a:t>Include each item</a:t>
            </a:r>
            <a:r>
              <a:rPr lang="en" sz="1800"/>
              <a:t> on the sample (context, stimulus, etc)</a:t>
            </a:r>
            <a:endParaRPr sz="1800"/>
          </a:p>
          <a:p>
            <a:pPr indent="-325755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b="1" lang="en" sz="1800"/>
              <a:t>Come up with example </a:t>
            </a:r>
            <a:r>
              <a:rPr b="1" lang="en" sz="1800"/>
              <a:t>scenarios</a:t>
            </a:r>
            <a:r>
              <a:rPr lang="en" sz="1800"/>
              <a:t> that fit the timeline</a:t>
            </a:r>
            <a:endParaRPr sz="1800"/>
          </a:p>
          <a:p>
            <a:pPr indent="-325755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" sz="1800"/>
              <a:t>Examples should show what happens when people employ their tools of mindfulness, awareness, heedfulness, tracking, etc., as well as what happens when people are not using such tools</a:t>
            </a:r>
            <a:endParaRPr sz="1800"/>
          </a:p>
          <a:p>
            <a:pPr indent="-38100" lvl="0" marL="1778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6666"/>
              <a:buNone/>
            </a:pPr>
            <a:r>
              <a:t/>
            </a:r>
            <a:endParaRPr sz="1800"/>
          </a:p>
        </p:txBody>
      </p:sp>
      <p:pic>
        <p:nvPicPr>
          <p:cNvPr id="202" name="Google Shape;202;p33"/>
          <p:cNvPicPr preferRelativeResize="0"/>
          <p:nvPr/>
        </p:nvPicPr>
        <p:blipFill rotWithShape="1">
          <a:blip r:embed="rId3">
            <a:alphaModFix/>
          </a:blip>
          <a:srcRect b="0" l="0" r="28545" t="0"/>
          <a:stretch/>
        </p:blipFill>
        <p:spPr>
          <a:xfrm>
            <a:off x="7194300" y="1546425"/>
            <a:ext cx="1808976" cy="2368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4"/>
          <p:cNvSpPr txBox="1"/>
          <p:nvPr>
            <p:ph type="title"/>
          </p:nvPr>
        </p:nvSpPr>
        <p:spPr>
          <a:xfrm>
            <a:off x="628650" y="9106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solidFill>
                  <a:srgbClr val="1A5F8C"/>
                </a:solidFill>
                <a:latin typeface="Arvo"/>
                <a:ea typeface="Arvo"/>
                <a:cs typeface="Arvo"/>
                <a:sym typeface="Arvo"/>
              </a:rPr>
              <a:t>(Optional) Insight Activity</a:t>
            </a:r>
            <a:endParaRPr sz="4500">
              <a:solidFill>
                <a:srgbClr val="1A5F8C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208" name="Google Shape;208;p34"/>
          <p:cNvSpPr txBox="1"/>
          <p:nvPr>
            <p:ph idx="1" type="body"/>
          </p:nvPr>
        </p:nvSpPr>
        <p:spPr>
          <a:xfrm>
            <a:off x="87600" y="1384325"/>
            <a:ext cx="9056400" cy="190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77500" lnSpcReduction="10000"/>
          </a:bodyPr>
          <a:lstStyle/>
          <a:p>
            <a:pPr indent="-317182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" sz="1800"/>
              <a:t>Compare your timeline to the emotion timeline on </a:t>
            </a:r>
            <a:r>
              <a:rPr lang="en" sz="1800" u="sng">
                <a:solidFill>
                  <a:schemeClr val="hlink"/>
                </a:solidFill>
                <a:hlinkClick r:id="rId3"/>
              </a:rPr>
              <a:t>www.atlasofemotions.org</a:t>
            </a:r>
            <a:r>
              <a:rPr lang="en" sz="1800"/>
              <a:t> </a:t>
            </a:r>
            <a:endParaRPr sz="1800"/>
          </a:p>
          <a:p>
            <a:pPr indent="-317182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" sz="1800"/>
              <a:t>Is there anything in the Atlas of Emotions timeline that you like? Anything it includes that you did not include? </a:t>
            </a:r>
            <a:endParaRPr sz="1800"/>
          </a:p>
          <a:p>
            <a:pPr indent="-317182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" sz="1800"/>
              <a:t>Anything about your own timelines that you like better than the Atlas? Anything missing from the Atlas that you included?</a:t>
            </a:r>
            <a:endParaRPr sz="1800"/>
          </a:p>
        </p:txBody>
      </p:sp>
      <p:pic>
        <p:nvPicPr>
          <p:cNvPr id="209" name="Google Shape;209;p3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741900" y="2978602"/>
            <a:ext cx="5218602" cy="2036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