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3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embeddedFontLst>
    <p:embeddedFont>
      <p:font typeface="Montserrat"/>
      <p:regular r:id="rId12"/>
      <p:bold r:id="rId13"/>
      <p:italic r:id="rId14"/>
      <p:boldItalic r:id="rId15"/>
    </p:embeddedFont>
    <p:embeddedFont>
      <p:font typeface="Arvo"/>
      <p:regular r:id="rId16"/>
      <p:bold r:id="rId17"/>
      <p:italic r:id="rId18"/>
      <p:boldItalic r:id="rId19"/>
    </p:embeddedFont>
    <p:embeddedFont>
      <p:font typeface="Libre Baskerville"/>
      <p:regular r:id="rId20"/>
      <p:bold r:id="rId21"/>
      <p:italic r:id="rId22"/>
    </p:embeddedFont>
    <p:embeddedFont>
      <p:font typeface="Helvetica Neue"/>
      <p:regular r:id="rId23"/>
      <p:bold r:id="rId24"/>
      <p:italic r:id="rId25"/>
      <p:boldItalic r:id="rId2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ibreBaskerville-regular.fntdata"/><Relationship Id="rId22" Type="http://schemas.openxmlformats.org/officeDocument/2006/relationships/font" Target="fonts/LibreBaskerville-italic.fntdata"/><Relationship Id="rId21" Type="http://schemas.openxmlformats.org/officeDocument/2006/relationships/font" Target="fonts/LibreBaskerville-bold.fntdata"/><Relationship Id="rId24" Type="http://schemas.openxmlformats.org/officeDocument/2006/relationships/font" Target="fonts/HelveticaNeue-bold.fntdata"/><Relationship Id="rId23" Type="http://schemas.openxmlformats.org/officeDocument/2006/relationships/font" Target="fonts/HelveticaNeue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HelveticaNeue-boldItalic.fntdata"/><Relationship Id="rId25" Type="http://schemas.openxmlformats.org/officeDocument/2006/relationships/font" Target="fonts/HelveticaNeue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Montserrat-bold.fntdata"/><Relationship Id="rId12" Type="http://schemas.openxmlformats.org/officeDocument/2006/relationships/font" Target="fonts/Montserrat-regular.fntdata"/><Relationship Id="rId15" Type="http://schemas.openxmlformats.org/officeDocument/2006/relationships/font" Target="fonts/Montserrat-boldItalic.fntdata"/><Relationship Id="rId14" Type="http://schemas.openxmlformats.org/officeDocument/2006/relationships/font" Target="fonts/Montserrat-italic.fntdata"/><Relationship Id="rId17" Type="http://schemas.openxmlformats.org/officeDocument/2006/relationships/font" Target="fonts/Arvo-bold.fntdata"/><Relationship Id="rId16" Type="http://schemas.openxmlformats.org/officeDocument/2006/relationships/font" Target="fonts/Arvo-regular.fntdata"/><Relationship Id="rId19" Type="http://schemas.openxmlformats.org/officeDocument/2006/relationships/font" Target="fonts/Arvo-boldItalic.fntdata"/><Relationship Id="rId18" Type="http://schemas.openxmlformats.org/officeDocument/2006/relationships/font" Target="fonts/Arvo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127fa0756d8_2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g127fa0756d8_2_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127fa0756d8_2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g127fa0756d8_2_3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16c022cb141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g16c022cb141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127fa0756d8_2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g127fa0756d8_2_5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27fa075700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g127fa075700_1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127fa075700_1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4" name="Google Shape;194;g127fa075700_1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5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2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5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4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Helvetica Neue"/>
              <a:buNone/>
              <a:defRPr b="1" i="0" sz="27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4">
            <a:off x="-365923" y="-251306"/>
            <a:ext cx="4691940" cy="53865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91683" y="4460020"/>
            <a:ext cx="2023664" cy="475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628650" y="886135"/>
            <a:ext cx="7886700" cy="374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900"/>
              <a:buChar char="•"/>
              <a:defRPr b="0" i="0" sz="9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628650" y="886135"/>
            <a:ext cx="3029100" cy="36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984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984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984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984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984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3809171" y="860088"/>
            <a:ext cx="5334900" cy="36663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5696763" y="2416254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860088"/>
            <a:ext cx="4468800" cy="36663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454559" y="2416254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4675241" y="886135"/>
            <a:ext cx="3840000" cy="36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984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984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984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984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984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DA4E1F"/>
              </a:buClr>
              <a:buSzPts val="1100"/>
              <a:buChar char="•"/>
              <a:defRPr b="0" i="0" sz="11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628650" y="889687"/>
            <a:ext cx="38568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4744994" y="889687"/>
            <a:ext cx="37704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57702" y="4460020"/>
            <a:ext cx="2057648" cy="483211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Helvetica Neue"/>
              <a:buNone/>
              <a:defRPr b="1" i="0" sz="27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365924" y="-246872"/>
            <a:ext cx="4691940" cy="53776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628650" y="889687"/>
            <a:ext cx="24132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3351713" y="889687"/>
            <a:ext cx="24132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6102146" y="860087"/>
            <a:ext cx="2413200" cy="3743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628650" y="273844"/>
            <a:ext cx="7886700" cy="50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628650" y="88968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3351713" y="88968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6102146" y="86008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617589" y="287396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3340652" y="287396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6091085" y="2844366"/>
            <a:ext cx="2413200" cy="1682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8575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2857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28575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2857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2857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Char char="•"/>
              <a:defRPr b="0" i="0" sz="9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628650" y="273844"/>
            <a:ext cx="7886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0" i="0" sz="18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2">
            <a:off x="-240147" y="2649753"/>
            <a:ext cx="2775658" cy="3186576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628650" y="273844"/>
            <a:ext cx="78867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0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2">
            <a:off x="-255455" y="2652124"/>
            <a:ext cx="2795614" cy="320420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6"/>
          <p:cNvSpPr txBox="1"/>
          <p:nvPr>
            <p:ph type="ctrTitle"/>
          </p:nvPr>
        </p:nvSpPr>
        <p:spPr>
          <a:xfrm>
            <a:off x="0" y="1030616"/>
            <a:ext cx="9144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Arvo"/>
              <a:buNone/>
              <a:defRPr b="0" i="0" sz="4500" u="none" cap="none" strike="noStrike">
                <a:solidFill>
                  <a:schemeClr val="lt1"/>
                </a:solidFill>
                <a:latin typeface="Arvo"/>
                <a:ea typeface="Arvo"/>
                <a:cs typeface="Arvo"/>
                <a:sym typeface="Arvo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57702" y="4460020"/>
            <a:ext cx="2057648" cy="483211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Helvetica Neue"/>
              <a:buNone/>
              <a:defRPr b="1" i="0" sz="27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365924" y="-246872"/>
            <a:ext cx="4691940" cy="53776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57702" y="4460020"/>
            <a:ext cx="2057648" cy="483211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4713857" y="178158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Helvetica Neue"/>
              <a:buNone/>
              <a:defRPr b="1" i="0" sz="27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4713856" y="270152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376314" y="-246871"/>
            <a:ext cx="4691940" cy="53776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1" i="0" sz="1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67116" y="1069756"/>
            <a:ext cx="1995529" cy="229095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467117" y="1079777"/>
            <a:ext cx="1995529" cy="2287183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467117" y="1079777"/>
            <a:ext cx="1995529" cy="2287183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217889" y="469388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2671253" y="2041964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Helvetica Neue"/>
              <a:buNone/>
              <a:defRPr b="1" i="0" sz="18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467117" y="1079777"/>
            <a:ext cx="1995529" cy="2287183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2671253" y="2524079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500"/>
              <a:buNone/>
              <a:defRPr sz="15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4042200" cy="51435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4572000" y="2390345"/>
            <a:ext cx="3801600" cy="362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Helvetica Neue"/>
              <a:buNone/>
              <a:defRPr b="1" i="0" sz="1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2">
            <a:off x="86299" y="3155822"/>
            <a:ext cx="1683828" cy="192992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241210" y="1637072"/>
            <a:ext cx="15597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14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 sz="1100"/>
          </a:p>
        </p:txBody>
      </p:sp>
      <p:cxnSp>
        <p:nvCxnSpPr>
          <p:cNvPr id="57" name="Google Shape;57;p10"/>
          <p:cNvCxnSpPr/>
          <p:nvPr/>
        </p:nvCxnSpPr>
        <p:spPr>
          <a:xfrm>
            <a:off x="-38430" y="5122718"/>
            <a:ext cx="9193500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17891" y="4692360"/>
            <a:ext cx="1297461" cy="304691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4572000" y="2871087"/>
            <a:ext cx="3801600" cy="429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6" Type="http://schemas.openxmlformats.org/officeDocument/2006/relationships/theme" Target="../theme/theme2.xml"/><Relationship Id="rId25" Type="http://schemas.openxmlformats.org/officeDocument/2006/relationships/slideLayout" Target="../slideLayouts/slideLayout25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  <p:sldLayoutId id="2147483672" r:id="rId2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6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7"/>
          <p:cNvSpPr txBox="1"/>
          <p:nvPr>
            <p:ph type="ctrTitle"/>
          </p:nvPr>
        </p:nvSpPr>
        <p:spPr>
          <a:xfrm>
            <a:off x="1143000" y="1792825"/>
            <a:ext cx="6858000" cy="12825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</a:pPr>
            <a:r>
              <a:rPr b="0" lang="en" sz="4500">
                <a:latin typeface="Arvo"/>
                <a:ea typeface="Arvo"/>
                <a:cs typeface="Arvo"/>
                <a:sym typeface="Arvo"/>
              </a:rPr>
              <a:t>Navigating Emotions</a:t>
            </a:r>
            <a:endParaRPr/>
          </a:p>
        </p:txBody>
      </p:sp>
      <p:sp>
        <p:nvSpPr>
          <p:cNvPr id="165" name="Google Shape;165;p27"/>
          <p:cNvSpPr txBox="1"/>
          <p:nvPr>
            <p:ph idx="1" type="subTitle"/>
          </p:nvPr>
        </p:nvSpPr>
        <p:spPr>
          <a:xfrm>
            <a:off x="1087675" y="3213002"/>
            <a:ext cx="6858000" cy="4509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1500"/>
              <a:buNone/>
            </a:pPr>
            <a:r>
              <a:rPr b="1" lang="en">
                <a:solidFill>
                  <a:srgbClr val="7F7F7F"/>
                </a:solidFill>
                <a:latin typeface="Montserrat"/>
                <a:ea typeface="Montserrat"/>
                <a:cs typeface="Montserrat"/>
                <a:sym typeface="Montserrat"/>
              </a:rPr>
              <a:t>Emotion Timelines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8"/>
          <p:cNvSpPr txBox="1"/>
          <p:nvPr>
            <p:ph type="ctrTitle"/>
          </p:nvPr>
        </p:nvSpPr>
        <p:spPr>
          <a:xfrm>
            <a:off x="4713857" y="2146338"/>
            <a:ext cx="3801600" cy="8508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</a:pPr>
            <a:r>
              <a:rPr lang="en" sz="4500">
                <a:latin typeface="Arvo"/>
                <a:ea typeface="Arvo"/>
                <a:cs typeface="Arvo"/>
                <a:sym typeface="Arvo"/>
              </a:rPr>
              <a:t>Checking In</a:t>
            </a:r>
            <a:endParaRPr sz="4500">
              <a:latin typeface="Arvo"/>
              <a:ea typeface="Arvo"/>
              <a:cs typeface="Arvo"/>
              <a:sym typeface="Arv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9"/>
          <p:cNvSpPr txBox="1"/>
          <p:nvPr>
            <p:ph type="title"/>
          </p:nvPr>
        </p:nvSpPr>
        <p:spPr>
          <a:xfrm>
            <a:off x="628650" y="79515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</a:pPr>
            <a:r>
              <a:rPr lang="en" sz="4500">
                <a:solidFill>
                  <a:srgbClr val="DA4E1F"/>
                </a:solidFill>
                <a:latin typeface="Arvo"/>
                <a:ea typeface="Arvo"/>
                <a:cs typeface="Arvo"/>
                <a:sym typeface="Arvo"/>
              </a:rPr>
              <a:t>The Emotion Timeline</a:t>
            </a:r>
            <a:endParaRPr sz="4500">
              <a:solidFill>
                <a:srgbClr val="DA4E1F"/>
              </a:solidFill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76" name="Google Shape;176;p29"/>
          <p:cNvSpPr txBox="1"/>
          <p:nvPr>
            <p:ph idx="1" type="body"/>
          </p:nvPr>
        </p:nvSpPr>
        <p:spPr>
          <a:xfrm>
            <a:off x="243425" y="1696475"/>
            <a:ext cx="5230800" cy="2157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38100" lvl="0" marL="1778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" sz="1800"/>
              <a:t>What do </a:t>
            </a:r>
            <a:r>
              <a:rPr lang="en" sz="1800"/>
              <a:t>you</a:t>
            </a:r>
            <a:r>
              <a:rPr lang="en" sz="1800"/>
              <a:t> notice about the diagram of the timeline?</a:t>
            </a:r>
            <a:endParaRPr sz="1800"/>
          </a:p>
          <a:p>
            <a:pPr indent="-38100" lvl="0" marL="1778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 sz="1800"/>
          </a:p>
          <a:p>
            <a:pPr indent="-38100" lvl="0" marL="1778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" sz="1800"/>
              <a:t>Are there any words that are unfamiliar to you?</a:t>
            </a:r>
            <a:endParaRPr sz="1800"/>
          </a:p>
          <a:p>
            <a:pPr indent="-38100" lvl="0" marL="1778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 sz="1800"/>
          </a:p>
        </p:txBody>
      </p:sp>
      <p:pic>
        <p:nvPicPr>
          <p:cNvPr id="177" name="Google Shape;177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46925" y="1215200"/>
            <a:ext cx="3334875" cy="31201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30"/>
          <p:cNvSpPr txBox="1"/>
          <p:nvPr>
            <p:ph type="title"/>
          </p:nvPr>
        </p:nvSpPr>
        <p:spPr>
          <a:xfrm>
            <a:off x="628650" y="79515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 fontScale="90000"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vo"/>
              <a:buNone/>
            </a:pPr>
            <a:r>
              <a:rPr lang="en" sz="4500">
                <a:solidFill>
                  <a:srgbClr val="DA4E1F"/>
                </a:solidFill>
                <a:latin typeface="Arvo"/>
                <a:ea typeface="Arvo"/>
                <a:cs typeface="Arvo"/>
                <a:sym typeface="Arvo"/>
              </a:rPr>
              <a:t>The Emotion Timeline cont.</a:t>
            </a:r>
            <a:endParaRPr sz="4500">
              <a:solidFill>
                <a:srgbClr val="DA4E1F"/>
              </a:solidFill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83" name="Google Shape;183;p30"/>
          <p:cNvSpPr txBox="1"/>
          <p:nvPr>
            <p:ph idx="1" type="body"/>
          </p:nvPr>
        </p:nvSpPr>
        <p:spPr>
          <a:xfrm>
            <a:off x="243425" y="1471575"/>
            <a:ext cx="5181600" cy="276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38100" lvl="0" marL="1778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 sz="1600"/>
          </a:p>
          <a:p>
            <a:pPr indent="-38100" lvl="0" marL="1778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" sz="1600"/>
              <a:t>Are there any similarities or differences between the timelines for Albert and Alice?</a:t>
            </a:r>
            <a:endParaRPr sz="1600"/>
          </a:p>
          <a:p>
            <a:pPr indent="-38100" lvl="0" marL="1778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 sz="1600"/>
          </a:p>
          <a:p>
            <a:pPr indent="-38100" lvl="0" marL="1778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" sz="1600"/>
              <a:t>What role do you think awareness plays in the emotion timeline?</a:t>
            </a:r>
            <a:endParaRPr sz="1600"/>
          </a:p>
        </p:txBody>
      </p:sp>
      <p:pic>
        <p:nvPicPr>
          <p:cNvPr id="184" name="Google Shape;184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26650" y="1113825"/>
            <a:ext cx="3334875" cy="31201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1"/>
          <p:cNvSpPr txBox="1"/>
          <p:nvPr>
            <p:ph type="title"/>
          </p:nvPr>
        </p:nvSpPr>
        <p:spPr>
          <a:xfrm>
            <a:off x="628650" y="278790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</a:pPr>
            <a:r>
              <a:rPr lang="en" sz="4500">
                <a:solidFill>
                  <a:srgbClr val="1A5F8C"/>
                </a:solidFill>
                <a:latin typeface="Arvo"/>
                <a:ea typeface="Arvo"/>
                <a:cs typeface="Arvo"/>
                <a:sym typeface="Arvo"/>
              </a:rPr>
              <a:t>Reflective Practice</a:t>
            </a:r>
            <a:endParaRPr sz="4500">
              <a:solidFill>
                <a:srgbClr val="1A5F8C"/>
              </a:solidFill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90" name="Google Shape;190;p31"/>
          <p:cNvSpPr txBox="1"/>
          <p:nvPr>
            <p:ph idx="1" type="body"/>
          </p:nvPr>
        </p:nvSpPr>
        <p:spPr>
          <a:xfrm>
            <a:off x="310625" y="1797325"/>
            <a:ext cx="4030800" cy="2775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-38100" lvl="0" marL="1778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" sz="1600"/>
              <a:t>Reflect on a time when you experienced happiness, kindness, or compassion. </a:t>
            </a:r>
            <a:endParaRPr sz="1600"/>
          </a:p>
          <a:p>
            <a:pPr indent="-38100" lvl="0" marL="1778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t/>
            </a:r>
            <a:endParaRPr sz="1600"/>
          </a:p>
          <a:p>
            <a:pPr indent="-38100" lvl="0" marL="1778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" sz="1600"/>
              <a:t>Now,  map this on your emotion timeline. </a:t>
            </a:r>
            <a:endParaRPr sz="1600"/>
          </a:p>
          <a:p>
            <a:pPr indent="-330200" lvl="0" marL="4572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600"/>
              <a:buChar char="•"/>
            </a:pPr>
            <a:r>
              <a:rPr lang="en" sz="1600"/>
              <a:t>You can start </a:t>
            </a:r>
            <a:r>
              <a:rPr lang="en" sz="1600"/>
              <a:t>anywhere</a:t>
            </a:r>
            <a:r>
              <a:rPr lang="en" sz="1600"/>
              <a:t> you like!</a:t>
            </a:r>
            <a:endParaRPr sz="1600"/>
          </a:p>
        </p:txBody>
      </p:sp>
      <p:pic>
        <p:nvPicPr>
          <p:cNvPr id="191" name="Google Shape;191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80475" y="1375375"/>
            <a:ext cx="3334875" cy="31201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32"/>
          <p:cNvSpPr txBox="1"/>
          <p:nvPr>
            <p:ph type="title"/>
          </p:nvPr>
        </p:nvSpPr>
        <p:spPr>
          <a:xfrm>
            <a:off x="628650" y="-10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vo"/>
              <a:buNone/>
            </a:pPr>
            <a:r>
              <a:rPr lang="en" sz="4500">
                <a:solidFill>
                  <a:srgbClr val="88BB4A"/>
                </a:solidFill>
                <a:latin typeface="Arvo"/>
                <a:ea typeface="Arvo"/>
                <a:cs typeface="Arvo"/>
                <a:sym typeface="Arvo"/>
              </a:rPr>
              <a:t>Debrief</a:t>
            </a:r>
            <a:endParaRPr sz="4500">
              <a:solidFill>
                <a:srgbClr val="88BB4A"/>
              </a:solidFill>
              <a:latin typeface="Arvo"/>
              <a:ea typeface="Arvo"/>
              <a:cs typeface="Arvo"/>
              <a:sym typeface="Arvo"/>
            </a:endParaRPr>
          </a:p>
        </p:txBody>
      </p:sp>
      <p:sp>
        <p:nvSpPr>
          <p:cNvPr id="197" name="Google Shape;197;p32"/>
          <p:cNvSpPr txBox="1"/>
          <p:nvPr>
            <p:ph idx="1" type="body"/>
          </p:nvPr>
        </p:nvSpPr>
        <p:spPr>
          <a:xfrm>
            <a:off x="628650" y="1371825"/>
            <a:ext cx="7886700" cy="2775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 lnSpcReduction="10000"/>
          </a:bodyPr>
          <a:lstStyle/>
          <a:p>
            <a:pPr indent="-38100" lvl="0" marL="1778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n" sz="1600"/>
              <a:t>• Are we learning about emotions that you might not have thought about before?</a:t>
            </a:r>
            <a:endParaRPr sz="1600"/>
          </a:p>
          <a:p>
            <a:pPr indent="-38100" lvl="0" marL="1778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t/>
            </a:r>
            <a:endParaRPr sz="1600"/>
          </a:p>
          <a:p>
            <a:pPr indent="-38100" lvl="0" marL="1778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n" sz="1600"/>
              <a:t>• What would happen if people in our society had more awareness and could have more of a gap between stimulus and response? </a:t>
            </a:r>
            <a:endParaRPr sz="1600"/>
          </a:p>
          <a:p>
            <a:pPr indent="-38100" lvl="0" marL="1778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t/>
            </a:r>
            <a:endParaRPr sz="1600"/>
          </a:p>
          <a:p>
            <a:pPr indent="-38100" lvl="0" marL="17780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</a:pPr>
            <a:r>
              <a:rPr lang="en" sz="1600"/>
              <a:t>• What’s something that you learned today that you’d like to remember later?</a:t>
            </a:r>
            <a:endParaRPr sz="16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