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Montserrat"/>
      <p:regular r:id="rId13"/>
      <p:bold r:id="rId14"/>
      <p:italic r:id="rId15"/>
      <p:boldItalic r:id="rId16"/>
    </p:embeddedFont>
    <p:embeddedFont>
      <p:font typeface="Arvo"/>
      <p:regular r:id="rId17"/>
      <p:bold r:id="rId18"/>
      <p:italic r:id="rId19"/>
      <p:boldItalic r:id="rId20"/>
    </p:embeddedFont>
    <p:embeddedFont>
      <p:font typeface="Libre Baskerville"/>
      <p:regular r:id="rId21"/>
      <p:bold r:id="rId22"/>
      <p:italic r:id="rId23"/>
    </p:embeddedFont>
    <p:embeddedFont>
      <p:font typeface="Helvetica Neue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rvo-boldItalic.fntdata"/><Relationship Id="rId22" Type="http://schemas.openxmlformats.org/officeDocument/2006/relationships/font" Target="fonts/LibreBaskerville-bold.fntdata"/><Relationship Id="rId21" Type="http://schemas.openxmlformats.org/officeDocument/2006/relationships/font" Target="fonts/LibreBaskerville-regular.fntdata"/><Relationship Id="rId24" Type="http://schemas.openxmlformats.org/officeDocument/2006/relationships/font" Target="fonts/HelveticaNeue-regular.fntdata"/><Relationship Id="rId23" Type="http://schemas.openxmlformats.org/officeDocument/2006/relationships/font" Target="fonts/LibreBaskerville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HelveticaNeue-italic.fntdata"/><Relationship Id="rId25" Type="http://schemas.openxmlformats.org/officeDocument/2006/relationships/font" Target="fonts/HelveticaNeue-bold.fntdata"/><Relationship Id="rId27" Type="http://schemas.openxmlformats.org/officeDocument/2006/relationships/font" Target="fonts/HelveticaNeue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Montserrat-regular.fntdata"/><Relationship Id="rId12" Type="http://schemas.openxmlformats.org/officeDocument/2006/relationships/slide" Target="slides/slide7.xml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Arvo-regular.fntdata"/><Relationship Id="rId16" Type="http://schemas.openxmlformats.org/officeDocument/2006/relationships/font" Target="fonts/Montserrat-boldItalic.fntdata"/><Relationship Id="rId19" Type="http://schemas.openxmlformats.org/officeDocument/2006/relationships/font" Target="fonts/Arvo-italic.fntdata"/><Relationship Id="rId18" Type="http://schemas.openxmlformats.org/officeDocument/2006/relationships/font" Target="fonts/Arv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unsplash.com/photos/MzSqFPLo8CE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27fa0756d8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127fa0756d8_2_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27fa0756d8_2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127fa0756d8_2_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27fa0756d8_2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127fa0756d8_2_5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27fa07570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g127fa075700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27fa075700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g127fa075700_1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b9267f106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Noncopyright image: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https://unsplash.com/photos/MzSqFPLo8CE</a:t>
            </a:r>
            <a:r>
              <a:rPr lang="en"/>
              <a:t> </a:t>
            </a:r>
            <a:endParaRPr/>
          </a:p>
        </p:txBody>
      </p:sp>
      <p:sp>
        <p:nvSpPr>
          <p:cNvPr id="201" name="Google Shape;201;g1b9267f1065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b9267f1065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g1b9267f1065_1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Light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Helvetica Neue"/>
              <a:buNone/>
              <a:defRPr b="1" i="0" sz="27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rot="941604">
            <a:off x="-365923" y="-251306"/>
            <a:ext cx="4691940" cy="5386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91683" y="4460020"/>
            <a:ext cx="2023664" cy="475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lide Breaker - Blue">
  <p:cSld name="1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1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1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66" name="Google Shape;66;p11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reaker - Orange">
  <p:cSld name="2_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2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1" name="Google Shape;71;p12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2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73" name="Google Shape;73;p12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reaker - Green">
  <p:cSld name="3_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3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8" name="Google Shape;78;p1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3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80" name="Google Shape;80;p13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4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5" name="Google Shape;8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" name="Google Shape;86;p14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5400000" scaled="0"/>
        </a:gra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5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1" name="Google Shape;9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5400000" scaled="0"/>
        </a:gra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6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5" name="Google Shape;95;p16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6" name="Google Shape;9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3_Title and Content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5400000" scaled="0"/>
        </a:gra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17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0" name="Google Shape;100;p17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1" name="Google Shape;101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>
  <p:cSld name="4_Title and Conten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628650" y="886135"/>
            <a:ext cx="30291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5" name="Google Shape;105;p18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6" name="Google Shape;106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" name="Google Shape;107;p18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8" name="Google Shape;108;p18"/>
          <p:cNvSpPr/>
          <p:nvPr/>
        </p:nvSpPr>
        <p:spPr>
          <a:xfrm>
            <a:off x="3809171" y="860088"/>
            <a:ext cx="5334900" cy="36663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5696763" y="2416254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Image and Content">
  <p:cSld name="Title, Image and Conten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2" name="Google Shape;112;p19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13" name="Google Shape;113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Google Shape;114;p19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5" name="Google Shape;115;p19"/>
          <p:cNvSpPr/>
          <p:nvPr/>
        </p:nvSpPr>
        <p:spPr>
          <a:xfrm>
            <a:off x="0" y="860088"/>
            <a:ext cx="4468800" cy="36663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1454559" y="2416254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117" name="Google Shape;117;p19"/>
          <p:cNvSpPr txBox="1"/>
          <p:nvPr>
            <p:ph idx="1" type="body"/>
          </p:nvPr>
        </p:nvSpPr>
        <p:spPr>
          <a:xfrm>
            <a:off x="4675241" y="886135"/>
            <a:ext cx="38400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Title and Content 2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0" name="Google Shape;120;p20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0"/>
          <p:cNvSpPr txBox="1"/>
          <p:nvPr>
            <p:ph idx="1" type="body"/>
          </p:nvPr>
        </p:nvSpPr>
        <p:spPr>
          <a:xfrm>
            <a:off x="628650" y="889687"/>
            <a:ext cx="38568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0"/>
          <p:cNvSpPr txBox="1"/>
          <p:nvPr>
            <p:ph idx="2" type="body"/>
          </p:nvPr>
        </p:nvSpPr>
        <p:spPr>
          <a:xfrm>
            <a:off x="4744994" y="889687"/>
            <a:ext cx="37704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23" name="Google Shape;123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" name="Google Shape;124;p20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Dark">
  <p:cSld name="Title Slide - Dark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7702" y="4460020"/>
            <a:ext cx="2057648" cy="4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365924" y="-246872"/>
            <a:ext cx="469194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3">
  <p:cSld name="Title and Content 3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7" name="Google Shape;127;p21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8" name="Google Shape;128;p21"/>
          <p:cNvSpPr txBox="1"/>
          <p:nvPr>
            <p:ph idx="1" type="body"/>
          </p:nvPr>
        </p:nvSpPr>
        <p:spPr>
          <a:xfrm>
            <a:off x="628650" y="889687"/>
            <a:ext cx="24132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9" name="Google Shape;129;p21"/>
          <p:cNvSpPr txBox="1"/>
          <p:nvPr>
            <p:ph idx="2" type="body"/>
          </p:nvPr>
        </p:nvSpPr>
        <p:spPr>
          <a:xfrm>
            <a:off x="3351713" y="889687"/>
            <a:ext cx="24132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30" name="Google Shape;130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Google Shape;131;p21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2" name="Google Shape;132;p21"/>
          <p:cNvSpPr txBox="1"/>
          <p:nvPr>
            <p:ph idx="3" type="body"/>
          </p:nvPr>
        </p:nvSpPr>
        <p:spPr>
          <a:xfrm>
            <a:off x="6102146" y="860087"/>
            <a:ext cx="24132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4">
  <p:cSld name="Title and Content 4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5" name="Google Shape;135;p22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6" name="Google Shape;136;p22"/>
          <p:cNvSpPr txBox="1"/>
          <p:nvPr>
            <p:ph idx="1" type="body"/>
          </p:nvPr>
        </p:nvSpPr>
        <p:spPr>
          <a:xfrm>
            <a:off x="628650" y="88968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7" name="Google Shape;137;p22"/>
          <p:cNvSpPr txBox="1"/>
          <p:nvPr>
            <p:ph idx="2" type="body"/>
          </p:nvPr>
        </p:nvSpPr>
        <p:spPr>
          <a:xfrm>
            <a:off x="3351713" y="88968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38" name="Google Shape;138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Google Shape;139;p22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0" name="Google Shape;140;p22"/>
          <p:cNvSpPr txBox="1"/>
          <p:nvPr>
            <p:ph idx="3" type="body"/>
          </p:nvPr>
        </p:nvSpPr>
        <p:spPr>
          <a:xfrm>
            <a:off x="6102146" y="86008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1" name="Google Shape;141;p22"/>
          <p:cNvSpPr txBox="1"/>
          <p:nvPr>
            <p:ph idx="4" type="body"/>
          </p:nvPr>
        </p:nvSpPr>
        <p:spPr>
          <a:xfrm>
            <a:off x="617589" y="287396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2" name="Google Shape;142;p22"/>
          <p:cNvSpPr txBox="1"/>
          <p:nvPr>
            <p:ph idx="5" type="body"/>
          </p:nvPr>
        </p:nvSpPr>
        <p:spPr>
          <a:xfrm>
            <a:off x="3340652" y="287396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3" name="Google Shape;143;p22"/>
          <p:cNvSpPr txBox="1"/>
          <p:nvPr>
            <p:ph idx="6" type="body"/>
          </p:nvPr>
        </p:nvSpPr>
        <p:spPr>
          <a:xfrm>
            <a:off x="6091085" y="284436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/>
          <p:nvPr>
            <p:ph type="title"/>
          </p:nvPr>
        </p:nvSpPr>
        <p:spPr>
          <a:xfrm>
            <a:off x="628650" y="273844"/>
            <a:ext cx="7886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46" name="Google Shape;146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941602">
            <a:off x="-240147" y="2649753"/>
            <a:ext cx="2775658" cy="3186576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3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type="title"/>
          </p:nvPr>
        </p:nvSpPr>
        <p:spPr>
          <a:xfrm>
            <a:off x="628650" y="273844"/>
            <a:ext cx="7886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1" name="Google Shape;151;p24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2" name="Google Shape;152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941602">
            <a:off x="-255455" y="2652124"/>
            <a:ext cx="2795614" cy="3204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6" name="Google Shape;156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25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/>
          <p:nvPr>
            <p:ph type="ctrTitle"/>
          </p:nvPr>
        </p:nvSpPr>
        <p:spPr>
          <a:xfrm>
            <a:off x="0" y="1030616"/>
            <a:ext cx="9144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vo"/>
              <a:buNone/>
              <a:defRPr b="0" i="0" sz="4500" u="none" cap="none" strike="noStrike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Green">
  <p:cSld name="Title Slide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7702" y="4460020"/>
            <a:ext cx="2057648" cy="4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25" name="Google Shape;25;p4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365924" y="-246872"/>
            <a:ext cx="469194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Orange">
  <p:cSld name="Title Slide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7702" y="4460020"/>
            <a:ext cx="2057648" cy="4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30" name="Google Shape;30;p5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376314" y="-246871"/>
            <a:ext cx="469194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Light">
  <p:cSld name="Slide Breaker - Light">
    <p:bg>
      <p:bgPr>
        <a:solidFill>
          <a:schemeClr val="lt1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1" i="0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33" name="Google Shape;33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7116" y="1069756"/>
            <a:ext cx="1995529" cy="2290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" name="Google Shape;35;p6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" name="Google Shape;36;p6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reaker - Blue">
  <p:cSld name="2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40" name="Google Shape;40;p7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67117" y="1079777"/>
            <a:ext cx="1995529" cy="22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7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Orange">
  <p:cSld name="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8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45" name="Google Shape;45;p8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67117" y="1079777"/>
            <a:ext cx="1995529" cy="22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8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Green">
  <p:cSld name="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9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50" name="Google Shape;50;p9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67117" y="1079777"/>
            <a:ext cx="1995529" cy="22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9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reaker - Blue">
  <p:cSld name="3_Slide Breaker - Blue"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0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1" i="0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55" name="Google Shape;55;p10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0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cxnSp>
        <p:nvCxnSpPr>
          <p:cNvPr id="57" name="Google Shape;57;p10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" name="Google Shape;5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0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theme" Target="../theme/theme1.xml"/><Relationship Id="rId25" Type="http://schemas.openxmlformats.org/officeDocument/2006/relationships/slideLayout" Target="../slideLayouts/slideLayout25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atlasofemotions.org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 txBox="1"/>
          <p:nvPr>
            <p:ph type="ctrTitle"/>
          </p:nvPr>
        </p:nvSpPr>
        <p:spPr>
          <a:xfrm>
            <a:off x="1143000" y="1792825"/>
            <a:ext cx="6858000" cy="1282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b="0" lang="en" sz="4500">
                <a:latin typeface="Arvo"/>
                <a:ea typeface="Arvo"/>
                <a:cs typeface="Arvo"/>
                <a:sym typeface="Arvo"/>
              </a:rPr>
              <a:t>Navigating Emotions</a:t>
            </a:r>
            <a:endParaRPr/>
          </a:p>
        </p:txBody>
      </p:sp>
      <p:sp>
        <p:nvSpPr>
          <p:cNvPr id="165" name="Google Shape;165;p27"/>
          <p:cNvSpPr txBox="1"/>
          <p:nvPr>
            <p:ph idx="1" type="subTitle"/>
          </p:nvPr>
        </p:nvSpPr>
        <p:spPr>
          <a:xfrm>
            <a:off x="1087675" y="3213002"/>
            <a:ext cx="68580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None/>
            </a:pPr>
            <a:r>
              <a:rPr b="1" lang="en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Emotion Families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"/>
          <p:cNvSpPr txBox="1"/>
          <p:nvPr>
            <p:ph type="ctrTitle"/>
          </p:nvPr>
        </p:nvSpPr>
        <p:spPr>
          <a:xfrm>
            <a:off x="4713857" y="214633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lang="en" sz="4500">
                <a:latin typeface="Arvo"/>
                <a:ea typeface="Arvo"/>
                <a:cs typeface="Arvo"/>
                <a:sym typeface="Arvo"/>
              </a:rPr>
              <a:t>Checking In</a:t>
            </a:r>
            <a:endParaRPr sz="4500"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/>
          <p:nvPr>
            <p:ph type="title"/>
          </p:nvPr>
        </p:nvSpPr>
        <p:spPr>
          <a:xfrm>
            <a:off x="628650" y="7951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 fontScale="9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vo"/>
              <a:buNone/>
            </a:pPr>
            <a:r>
              <a:rPr lang="en" sz="4500">
                <a:solidFill>
                  <a:srgbClr val="DA4E1F"/>
                </a:solidFill>
                <a:latin typeface="Arvo"/>
                <a:ea typeface="Arvo"/>
                <a:cs typeface="Arvo"/>
                <a:sym typeface="Arvo"/>
              </a:rPr>
              <a:t>What Are Emotion Families?</a:t>
            </a:r>
            <a:endParaRPr sz="4500">
              <a:solidFill>
                <a:srgbClr val="DA4E1F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76" name="Google Shape;176;p29"/>
          <p:cNvSpPr txBox="1"/>
          <p:nvPr>
            <p:ph idx="1" type="body"/>
          </p:nvPr>
        </p:nvSpPr>
        <p:spPr>
          <a:xfrm>
            <a:off x="3632825" y="1292725"/>
            <a:ext cx="4882500" cy="34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sz="2100"/>
              <a:t>How is each emotion word different from another?</a:t>
            </a:r>
            <a:endParaRPr sz="2100"/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sz="2100"/>
              <a:t>Do they have different meanings?</a:t>
            </a:r>
            <a:endParaRPr sz="2100"/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sz="2100"/>
              <a:t>Are some of these emotion words for fear stronger or more intense than others?</a:t>
            </a:r>
            <a:endParaRPr sz="2100"/>
          </a:p>
        </p:txBody>
      </p:sp>
      <p:pic>
        <p:nvPicPr>
          <p:cNvPr id="177" name="Google Shape;17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650" y="1292724"/>
            <a:ext cx="2570725" cy="323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0"/>
          <p:cNvSpPr txBox="1"/>
          <p:nvPr>
            <p:ph type="title"/>
          </p:nvPr>
        </p:nvSpPr>
        <p:spPr>
          <a:xfrm>
            <a:off x="628650" y="38116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 fontScale="9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vo"/>
              <a:buNone/>
            </a:pPr>
            <a:r>
              <a:rPr lang="en" sz="4500">
                <a:solidFill>
                  <a:srgbClr val="1A5F8C"/>
                </a:solidFill>
                <a:latin typeface="Arvo"/>
                <a:ea typeface="Arvo"/>
                <a:cs typeface="Arvo"/>
                <a:sym typeface="Arvo"/>
              </a:rPr>
              <a:t>Making Our Own Emotion Families</a:t>
            </a:r>
            <a:endParaRPr sz="4500">
              <a:solidFill>
                <a:srgbClr val="1A5F8C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83" name="Google Shape;183;p30"/>
          <p:cNvSpPr txBox="1"/>
          <p:nvPr>
            <p:ph idx="1" type="body"/>
          </p:nvPr>
        </p:nvSpPr>
        <p:spPr>
          <a:xfrm>
            <a:off x="310625" y="1375375"/>
            <a:ext cx="5283000" cy="35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40000" lnSpcReduction="20000"/>
          </a:bodyPr>
          <a:lstStyle/>
          <a:p>
            <a:pPr indent="-326803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sz="3866"/>
              <a:t>What was your starting emotion? </a:t>
            </a:r>
            <a:endParaRPr sz="3866"/>
          </a:p>
          <a:p>
            <a:pPr indent="-326803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sz="3866"/>
              <a:t>What other emotions are in that emotion family? </a:t>
            </a:r>
            <a:endParaRPr sz="3866"/>
          </a:p>
          <a:p>
            <a:pPr indent="-326803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sz="3866"/>
              <a:t>What sensations tend to happen when one feels those emotions? </a:t>
            </a:r>
            <a:endParaRPr sz="3866"/>
          </a:p>
          <a:p>
            <a:pPr indent="-326803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sz="3866"/>
              <a:t>What surprises you or interests you about what someone else wrote? Explain. </a:t>
            </a:r>
            <a:endParaRPr sz="3866"/>
          </a:p>
          <a:p>
            <a:pPr indent="-326803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sz="3866"/>
              <a:t>Would anyone like to add an emotion or a sensation to this emotion family? </a:t>
            </a:r>
            <a:endParaRPr sz="3866"/>
          </a:p>
          <a:p>
            <a:pPr indent="-326803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sz="3866"/>
              <a:t>What thoughts might go through someone’s head if they were feeling these emotions?</a:t>
            </a:r>
            <a:endParaRPr sz="3866"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30"/>
          <p:cNvSpPr/>
          <p:nvPr/>
        </p:nvSpPr>
        <p:spPr>
          <a:xfrm>
            <a:off x="6398725" y="2559500"/>
            <a:ext cx="1734000" cy="994200"/>
          </a:xfrm>
          <a:prstGeom prst="ellipse">
            <a:avLst/>
          </a:prstGeom>
          <a:solidFill>
            <a:srgbClr val="FFFFFF"/>
          </a:solidFill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Happiness</a:t>
            </a:r>
            <a:endParaRPr b="1" sz="1600"/>
          </a:p>
        </p:txBody>
      </p:sp>
      <p:cxnSp>
        <p:nvCxnSpPr>
          <p:cNvPr id="185" name="Google Shape;185;p30"/>
          <p:cNvCxnSpPr/>
          <p:nvPr/>
        </p:nvCxnSpPr>
        <p:spPr>
          <a:xfrm>
            <a:off x="7224375" y="1940250"/>
            <a:ext cx="10500" cy="6315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6" name="Google Shape;186;p30"/>
          <p:cNvCxnSpPr/>
          <p:nvPr/>
        </p:nvCxnSpPr>
        <p:spPr>
          <a:xfrm flipH="1">
            <a:off x="7873875" y="2126025"/>
            <a:ext cx="300000" cy="5982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7" name="Google Shape;187;p30"/>
          <p:cNvCxnSpPr/>
          <p:nvPr/>
        </p:nvCxnSpPr>
        <p:spPr>
          <a:xfrm>
            <a:off x="7863500" y="3470775"/>
            <a:ext cx="496200" cy="3891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8" name="Google Shape;188;p30"/>
          <p:cNvCxnSpPr/>
          <p:nvPr/>
        </p:nvCxnSpPr>
        <p:spPr>
          <a:xfrm flipH="1">
            <a:off x="6336750" y="3470775"/>
            <a:ext cx="320700" cy="4098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9" name="Google Shape;189;p30"/>
          <p:cNvCxnSpPr/>
          <p:nvPr/>
        </p:nvCxnSpPr>
        <p:spPr>
          <a:xfrm>
            <a:off x="6481300" y="2187950"/>
            <a:ext cx="186600" cy="5361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0" name="Google Shape;190;p30"/>
          <p:cNvCxnSpPr/>
          <p:nvPr/>
        </p:nvCxnSpPr>
        <p:spPr>
          <a:xfrm rot="10800000">
            <a:off x="5861975" y="3013650"/>
            <a:ext cx="520200" cy="153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1" name="Google Shape;191;p30"/>
          <p:cNvCxnSpPr/>
          <p:nvPr/>
        </p:nvCxnSpPr>
        <p:spPr>
          <a:xfrm>
            <a:off x="8138775" y="3028950"/>
            <a:ext cx="530400" cy="54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2" name="Google Shape;192;p30"/>
          <p:cNvCxnSpPr/>
          <p:nvPr/>
        </p:nvCxnSpPr>
        <p:spPr>
          <a:xfrm>
            <a:off x="7260475" y="3553700"/>
            <a:ext cx="10500" cy="6315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1"/>
          <p:cNvSpPr txBox="1"/>
          <p:nvPr>
            <p:ph type="title"/>
          </p:nvPr>
        </p:nvSpPr>
        <p:spPr>
          <a:xfrm>
            <a:off x="628650" y="-1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lang="en" sz="4500">
                <a:solidFill>
                  <a:srgbClr val="88BB4A"/>
                </a:solidFill>
                <a:latin typeface="Arvo"/>
                <a:ea typeface="Arvo"/>
                <a:cs typeface="Arvo"/>
                <a:sym typeface="Arvo"/>
              </a:rPr>
              <a:t>Debrief</a:t>
            </a:r>
            <a:endParaRPr sz="4500">
              <a:solidFill>
                <a:srgbClr val="88BB4A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98" name="Google Shape;198;p31"/>
          <p:cNvSpPr txBox="1"/>
          <p:nvPr>
            <p:ph idx="1" type="body"/>
          </p:nvPr>
        </p:nvSpPr>
        <p:spPr>
          <a:xfrm>
            <a:off x="628650" y="1371825"/>
            <a:ext cx="7886700" cy="27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sz="2100"/>
              <a:t>What stood out for you when we made our emotion families? </a:t>
            </a:r>
            <a:endParaRPr sz="2100"/>
          </a:p>
          <a:p>
            <a:pPr indent="-3619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sz="2100"/>
              <a:t>What surprised you? </a:t>
            </a:r>
            <a:endParaRPr sz="2100"/>
          </a:p>
          <a:p>
            <a:pPr indent="-3619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sz="2100"/>
              <a:t>What did you learn about emotions? </a:t>
            </a:r>
            <a:endParaRPr sz="2100"/>
          </a:p>
          <a:p>
            <a:pPr indent="-3619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sz="2100"/>
              <a:t>Are there any thoughts or questions you have about emotions?</a:t>
            </a:r>
            <a:endParaRPr sz="2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2"/>
          <p:cNvSpPr txBox="1"/>
          <p:nvPr>
            <p:ph type="title"/>
          </p:nvPr>
        </p:nvSpPr>
        <p:spPr>
          <a:xfrm>
            <a:off x="628650" y="7951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 fontScale="9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vo"/>
              <a:buNone/>
            </a:pPr>
            <a:r>
              <a:rPr lang="en" sz="4500">
                <a:solidFill>
                  <a:srgbClr val="DA4E1F"/>
                </a:solidFill>
                <a:latin typeface="Arvo"/>
                <a:ea typeface="Arvo"/>
                <a:cs typeface="Arvo"/>
                <a:sym typeface="Arvo"/>
              </a:rPr>
              <a:t>(Optional) Reflective Practice</a:t>
            </a:r>
            <a:endParaRPr sz="4500">
              <a:solidFill>
                <a:srgbClr val="DA4E1F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204" name="Google Shape;204;p32"/>
          <p:cNvSpPr txBox="1"/>
          <p:nvPr>
            <p:ph idx="1" type="body"/>
          </p:nvPr>
        </p:nvSpPr>
        <p:spPr>
          <a:xfrm>
            <a:off x="1089350" y="1361950"/>
            <a:ext cx="5067300" cy="34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sz="2100"/>
              <a:t>Pick an emotions family</a:t>
            </a:r>
            <a:endParaRPr sz="2100"/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sz="2100"/>
              <a:t>Discuss as a group how you would like to approach your illustration of this emotion family</a:t>
            </a:r>
            <a:endParaRPr sz="2100"/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sz="2100"/>
              <a:t>Share your illustration!</a:t>
            </a:r>
            <a:endParaRPr sz="2100"/>
          </a:p>
        </p:txBody>
      </p:sp>
      <p:pic>
        <p:nvPicPr>
          <p:cNvPr id="205" name="Google Shape;20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1876" y="1361949"/>
            <a:ext cx="1893475" cy="289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3"/>
          <p:cNvSpPr txBox="1"/>
          <p:nvPr>
            <p:ph type="title"/>
          </p:nvPr>
        </p:nvSpPr>
        <p:spPr>
          <a:xfrm>
            <a:off x="628650" y="38116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lang="en" sz="4500">
                <a:solidFill>
                  <a:srgbClr val="1A5F8C"/>
                </a:solidFill>
                <a:latin typeface="Arvo"/>
                <a:ea typeface="Arvo"/>
                <a:cs typeface="Arvo"/>
                <a:sym typeface="Arvo"/>
              </a:rPr>
              <a:t>(Optional) Insight Activity</a:t>
            </a:r>
            <a:endParaRPr sz="4500">
              <a:solidFill>
                <a:srgbClr val="1A5F8C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211" name="Google Shape;211;p33"/>
          <p:cNvSpPr txBox="1"/>
          <p:nvPr>
            <p:ph idx="1" type="body"/>
          </p:nvPr>
        </p:nvSpPr>
        <p:spPr>
          <a:xfrm>
            <a:off x="310625" y="1738550"/>
            <a:ext cx="4155900" cy="29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Go to </a:t>
            </a:r>
            <a:r>
              <a:rPr lang="en" sz="1600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www.atlasofemotions.org</a:t>
            </a:r>
            <a:r>
              <a:rPr lang="en" sz="1600"/>
              <a:t> and click on the “experience tab”</a:t>
            </a:r>
            <a:endParaRPr sz="1600"/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How is your emotion family chart similar to the emotion families on the website?</a:t>
            </a:r>
            <a:endParaRPr sz="1600"/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How is it different?</a:t>
            </a:r>
            <a:endParaRPr sz="1600"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212" name="Google Shape;212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3200" y="1495291"/>
            <a:ext cx="3998099" cy="3482024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3"/>
          <p:cNvSpPr txBox="1"/>
          <p:nvPr/>
        </p:nvSpPr>
        <p:spPr>
          <a:xfrm>
            <a:off x="5013800" y="1581650"/>
            <a:ext cx="2179500" cy="8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1A5F8C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Emotion family for “enjoyment”</a:t>
            </a:r>
            <a:endParaRPr b="1">
              <a:solidFill>
                <a:srgbClr val="1A5F8C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cxnSp>
        <p:nvCxnSpPr>
          <p:cNvPr id="214" name="Google Shape;214;p33"/>
          <p:cNvCxnSpPr>
            <a:stCxn id="213" idx="2"/>
          </p:cNvCxnSpPr>
          <p:nvPr/>
        </p:nvCxnSpPr>
        <p:spPr>
          <a:xfrm>
            <a:off x="6103550" y="2444750"/>
            <a:ext cx="328200" cy="395100"/>
          </a:xfrm>
          <a:prstGeom prst="straightConnector1">
            <a:avLst/>
          </a:prstGeom>
          <a:noFill/>
          <a:ln cap="flat" cmpd="sng" w="9525">
            <a:solidFill>
              <a:srgbClr val="1A5F8C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