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Arvo"/>
      <p:regular r:id="rId20"/>
      <p:bold r:id="rId21"/>
      <p:italic r:id="rId22"/>
      <p:boldItalic r:id="rId23"/>
    </p:embeddedFont>
    <p:embeddedFont>
      <p:font typeface="Libre Baskerville"/>
      <p:regular r:id="rId24"/>
      <p:bold r:id="rId25"/>
      <p: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regular.fntdata"/><Relationship Id="rId22" Type="http://schemas.openxmlformats.org/officeDocument/2006/relationships/font" Target="fonts/Arvo-italic.fntdata"/><Relationship Id="rId21" Type="http://schemas.openxmlformats.org/officeDocument/2006/relationships/font" Target="fonts/Arvo-bold.fntdata"/><Relationship Id="rId24" Type="http://schemas.openxmlformats.org/officeDocument/2006/relationships/font" Target="fonts/LibreBaskerville-regular.fntdata"/><Relationship Id="rId23" Type="http://schemas.openxmlformats.org/officeDocument/2006/relationships/font" Target="fonts/Arv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Baskerville-italic.fntdata"/><Relationship Id="rId25" Type="http://schemas.openxmlformats.org/officeDocument/2006/relationships/font" Target="fonts/LibreBaskerville-bold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--O3nODu2KQ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mq8QogEBy0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12Kb5ynfxs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7440ac44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https://unsplash.com/photos/--O3nODu2KQ</a:t>
            </a:r>
            <a:r>
              <a:rPr lang="en"/>
              <a:t> </a:t>
            </a:r>
            <a:endParaRPr/>
          </a:p>
        </p:txBody>
      </p:sp>
      <p:sp>
        <p:nvSpPr>
          <p:cNvPr id="230" name="Google Shape;230;g1b7440ac441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https://unsplash.com/photos/mq8QogEBy00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7440ac44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b7440ac44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7440ac44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b7440ac441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b7440ac44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b7440ac44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7440ac44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https://unsplash.com/photos/12Kb5ynfxso</a:t>
            </a:r>
            <a:r>
              <a:rPr lang="en"/>
              <a:t> </a:t>
            </a:r>
            <a:endParaRPr/>
          </a:p>
        </p:txBody>
      </p:sp>
      <p:sp>
        <p:nvSpPr>
          <p:cNvPr id="221" name="Google Shape;221;g1b7440ac441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Cultivating Attention in Activities: Part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(Optional) Mirroring</a:t>
            </a:r>
            <a:endParaRPr sz="365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2247600" y="1352575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Divide into pairs and choose a Partner A and B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Partner A moves, Partner B mirrors &amp; pays close attention with mindfulness</a:t>
            </a:r>
            <a:endParaRPr sz="1600"/>
          </a:p>
        </p:txBody>
      </p:sp>
      <p:sp>
        <p:nvSpPr>
          <p:cNvPr id="234" name="Google Shape;234;p36"/>
          <p:cNvSpPr txBox="1"/>
          <p:nvPr/>
        </p:nvSpPr>
        <p:spPr>
          <a:xfrm>
            <a:off x="2247600" y="2802700"/>
            <a:ext cx="68964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was happening in your body and mind? What were you aware of?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2247600" y="3847300"/>
            <a:ext cx="68964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game is really good practice for other things that need our attention. Can you think of some?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50" y="1475702"/>
            <a:ext cx="2017250" cy="279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202800" y="79525"/>
            <a:ext cx="8738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Attention and What is it For?</a:t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43425" y="1297500"/>
            <a:ext cx="65271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What do we mean when we say “pay attention”?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29"/>
          <p:cNvSpPr txBox="1"/>
          <p:nvPr/>
        </p:nvSpPr>
        <p:spPr>
          <a:xfrm>
            <a:off x="243425" y="1953725"/>
            <a:ext cx="61572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things on the </a:t>
            </a:r>
            <a:r>
              <a:rPr b="1"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outside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that we can pay attention to?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○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we use to pay attention to those things?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243425" y="3504000"/>
            <a:ext cx="61572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things on the </a:t>
            </a:r>
            <a:r>
              <a:rPr b="1"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inside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that we can pay attention to?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○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we use to pay attention to those things?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450" y="1474850"/>
            <a:ext cx="2284145" cy="27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The Story of Ben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0625" y="1146575"/>
            <a:ext cx="73482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What happened in this story? </a:t>
            </a:r>
            <a:endParaRPr sz="1600"/>
          </a:p>
        </p:txBody>
      </p:sp>
      <p:sp>
        <p:nvSpPr>
          <p:cNvPr id="186" name="Google Shape;186;p30"/>
          <p:cNvSpPr txBox="1"/>
          <p:nvPr/>
        </p:nvSpPr>
        <p:spPr>
          <a:xfrm>
            <a:off x="310625" y="1673075"/>
            <a:ext cx="8395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was Ben talking to when he said, “Stop! Thief! I’ve caught you!”?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310625" y="2178700"/>
            <a:ext cx="8712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what moment did Ben become aware that he was doing something that might get him into trouble?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310625" y="3035125"/>
            <a:ext cx="4848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was Ben heedful of? Did it work?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10625" y="3627775"/>
            <a:ext cx="8262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5F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Brainstorm a list of things it’s good to be heedful of or careful about. </a:t>
            </a:r>
            <a:endParaRPr b="1" sz="1600">
              <a:solidFill>
                <a:srgbClr val="1A5F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5F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Select two or three ideas from your list and write about why would it help to be heedful of those things</a:t>
            </a:r>
            <a:endParaRPr b="1" sz="1600">
              <a:solidFill>
                <a:srgbClr val="1A5F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628650" y="4198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5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Using Heedfulness and Awareness for Different Outcomes Pt. 1</a:t>
            </a:r>
            <a:endParaRPr sz="35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310100" y="1590575"/>
            <a:ext cx="55266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Read the scenario together as a group.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What happens in the scenario? 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At which points could the character have practiced heedfulness?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What could the character have done instead of what they actually did?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75" y="1517451"/>
            <a:ext cx="2480274" cy="33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628650" y="4198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5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Using Heedfulness and Awareness for Different Outcomes Pt. 2</a:t>
            </a:r>
            <a:endParaRPr sz="35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460950" y="1844175"/>
            <a:ext cx="40545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 Take 4 minutes to create a skit for your scenario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•  </a:t>
            </a:r>
            <a:r>
              <a:rPr b="1" lang="en" sz="1600"/>
              <a:t>Observers</a:t>
            </a:r>
            <a:r>
              <a:rPr lang="en" sz="1600"/>
              <a:t>: Where did a character practice heedfulness?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225" y="1517451"/>
            <a:ext cx="2480274" cy="33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Settling the Mind with a Resource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628650" y="1266800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To help us concentrate, close your eyes and sit up straight but in a comfortable way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628650" y="2192350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Bring one of your resources to mind and see if you can pay attention with our mind for a few moments</a:t>
            </a:r>
            <a:endParaRPr sz="1600"/>
          </a:p>
        </p:txBody>
      </p:sp>
      <p:sp>
        <p:nvSpPr>
          <p:cNvPr id="211" name="Google Shape;211;p33"/>
          <p:cNvSpPr txBox="1"/>
          <p:nvPr/>
        </p:nvSpPr>
        <p:spPr>
          <a:xfrm>
            <a:off x="628650" y="3117900"/>
            <a:ext cx="8165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Whenever you notice that you got distracted, you can bring your mind back to your resource</a:t>
            </a:r>
            <a:endParaRPr/>
          </a:p>
        </p:txBody>
      </p:sp>
      <p:sp>
        <p:nvSpPr>
          <p:cNvPr id="212" name="Google Shape;212;p33"/>
          <p:cNvSpPr txBox="1"/>
          <p:nvPr/>
        </p:nvSpPr>
        <p:spPr>
          <a:xfrm>
            <a:off x="628650" y="4092300"/>
            <a:ext cx="67329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notice this time, when we paid attention to our resource a bit longer?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73475" y="1184100"/>
            <a:ext cx="88281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you notice this time, when we paid attention to our resource a bit longer?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Were you able to pay attention?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you do when you lost your attention or got distracted?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it getting easier or harder to pay attention as we practice? Do you notice any changes?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 you notice any difference in the class as a whole when we practice?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(Optional) Pass the Cup</a:t>
            </a:r>
            <a:endParaRPr sz="365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219250" y="1352575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Try to keep your mind on the cup → </a:t>
            </a:r>
            <a:r>
              <a:rPr b="1" lang="en" sz="1600">
                <a:solidFill>
                  <a:srgbClr val="88BB4A"/>
                </a:solidFill>
              </a:rPr>
              <a:t>mindfulness</a:t>
            </a:r>
            <a:endParaRPr b="1" sz="1600">
              <a:solidFill>
                <a:srgbClr val="88BB4A"/>
              </a:solidFill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219250" y="1952725"/>
            <a:ext cx="60894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you watch the cup going around the circle, see if you can notice how your body and mind reacts as it gets closer to you → </a:t>
            </a:r>
            <a:r>
              <a:rPr b="1" lang="en" sz="1600">
                <a:solidFill>
                  <a:srgbClr val="88BB4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awareness</a:t>
            </a:r>
            <a:endParaRPr b="1" sz="1600">
              <a:solidFill>
                <a:srgbClr val="88BB4A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19250" y="3567425"/>
            <a:ext cx="67329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Try not to spill any of the water from the cup, but if you do, that’s ok! → </a:t>
            </a:r>
            <a:r>
              <a:rPr b="1" lang="en" sz="1600">
                <a:solidFill>
                  <a:srgbClr val="88BB4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heedfulness</a:t>
            </a:r>
            <a:endParaRPr b="1" sz="1600">
              <a:solidFill>
                <a:srgbClr val="88BB4A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751" y="1626350"/>
            <a:ext cx="2391174" cy="1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