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Arvo"/>
      <p:regular r:id="rId18"/>
      <p:bold r:id="rId19"/>
      <p:italic r:id="rId20"/>
      <p:boldItalic r:id="rId21"/>
    </p:embeddedFont>
    <p:embeddedFont>
      <p:font typeface="Libre Baskerville"/>
      <p:regular r:id="rId22"/>
      <p:bold r:id="rId23"/>
      <p:italic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italic.fntdata"/><Relationship Id="rId22" Type="http://schemas.openxmlformats.org/officeDocument/2006/relationships/font" Target="fonts/LibreBaskerville-regular.fntdata"/><Relationship Id="rId21" Type="http://schemas.openxmlformats.org/officeDocument/2006/relationships/font" Target="fonts/Arvo-boldItalic.fntdata"/><Relationship Id="rId24" Type="http://schemas.openxmlformats.org/officeDocument/2006/relationships/font" Target="fonts/LibreBaskerville-italic.fntdata"/><Relationship Id="rId23" Type="http://schemas.openxmlformats.org/officeDocument/2006/relationships/font" Target="fonts/LibreBaskerville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Arvo-bold.fntdata"/><Relationship Id="rId18" Type="http://schemas.openxmlformats.org/officeDocument/2006/relationships/font" Target="fonts/Arv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GewlrE-mkk4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oZuBNC-6E2s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oZuBNC-6E2s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7fa0756d8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27fa0756d8_2_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27fa0756d8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27fa0756d8_2_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6c022cb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 copyright image: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https://unsplash.com/photos/GewlrE-mkk4</a:t>
            </a:r>
            <a:r>
              <a:rPr lang="en"/>
              <a:t> </a:t>
            </a:r>
            <a:endParaRPr/>
          </a:p>
        </p:txBody>
      </p:sp>
      <p:sp>
        <p:nvSpPr>
          <p:cNvPr id="173" name="Google Shape;173;g16c022cb14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27fa07570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https://unsplash.com/photos/oZuBNC-6E2s</a:t>
            </a:r>
            <a:r>
              <a:rPr lang="en"/>
              <a:t> </a:t>
            </a:r>
            <a:endParaRPr/>
          </a:p>
        </p:txBody>
      </p:sp>
      <p:sp>
        <p:nvSpPr>
          <p:cNvPr id="182" name="Google Shape;182;g127fa075700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27fa075700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127fa075700_1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b72f92831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1b72f92831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72f92831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Noncopyright: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https://unsplash.com/photos/oZuBNC-6E2s</a:t>
            </a:r>
            <a:r>
              <a:rPr lang="en"/>
              <a:t> </a:t>
            </a:r>
            <a:endParaRPr/>
          </a:p>
        </p:txBody>
      </p:sp>
      <p:sp>
        <p:nvSpPr>
          <p:cNvPr id="202" name="Google Shape;202;g1b72f928311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b72f92831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b72f928311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1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Strengthening Attention &amp; Self Awareness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Exploring Attention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Attention with a Flashlight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28300" y="1346075"/>
            <a:ext cx="52308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857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00"/>
              <a:buChar char="•"/>
            </a:pPr>
            <a:r>
              <a:rPr lang="en" sz="1600"/>
              <a:t>What happens when we pay attention? Does anything happen in our bodies? </a:t>
            </a:r>
            <a:endParaRPr sz="1600"/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800"/>
          </a:p>
        </p:txBody>
      </p:sp>
      <p:sp>
        <p:nvSpPr>
          <p:cNvPr id="177" name="Google Shape;177;p29"/>
          <p:cNvSpPr txBox="1"/>
          <p:nvPr/>
        </p:nvSpPr>
        <p:spPr>
          <a:xfrm>
            <a:off x="328300" y="2315200"/>
            <a:ext cx="50934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How can we use our minds like a flashlight? Can we pay attention to certain things closely? </a:t>
            </a:r>
            <a:endParaRPr/>
          </a:p>
        </p:txBody>
      </p:sp>
      <p:sp>
        <p:nvSpPr>
          <p:cNvPr id="178" name="Google Shape;178;p29"/>
          <p:cNvSpPr txBox="1"/>
          <p:nvPr/>
        </p:nvSpPr>
        <p:spPr>
          <a:xfrm>
            <a:off x="328300" y="3691800"/>
            <a:ext cx="5230800" cy="8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Do you think it’s useful to be able to pay attention when you want to? Why?”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4300" y="1346075"/>
            <a:ext cx="2634150" cy="309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/>
          <p:nvPr>
            <p:ph type="title"/>
          </p:nvPr>
        </p:nvSpPr>
        <p:spPr>
          <a:xfrm>
            <a:off x="628650" y="27879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I Notice, I Wonder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5" name="Google Shape;185;p30"/>
          <p:cNvSpPr txBox="1"/>
          <p:nvPr>
            <p:ph idx="1" type="body"/>
          </p:nvPr>
        </p:nvSpPr>
        <p:spPr>
          <a:xfrm>
            <a:off x="2513175" y="1724600"/>
            <a:ext cx="6447300" cy="23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We’ll pass around an object, but </a:t>
            </a:r>
            <a:r>
              <a:rPr b="1" lang="en" sz="1600">
                <a:solidFill>
                  <a:srgbClr val="1A5F8C"/>
                </a:solidFill>
              </a:rPr>
              <a:t>don’t name it until the end</a:t>
            </a:r>
            <a:r>
              <a:rPr lang="en" sz="1600"/>
              <a:t>!</a:t>
            </a:r>
            <a:endParaRPr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Share something you notice or wonder to the group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Char char="•"/>
            </a:pPr>
            <a:r>
              <a:rPr lang="en" sz="1600"/>
              <a:t>Challenge will be to</a:t>
            </a:r>
            <a:r>
              <a:rPr b="1" lang="en" sz="1600"/>
              <a:t> </a:t>
            </a:r>
            <a:r>
              <a:rPr b="1" lang="en" sz="1600">
                <a:solidFill>
                  <a:srgbClr val="1A5F8C"/>
                </a:solidFill>
              </a:rPr>
              <a:t>not repeat what someone else already said</a:t>
            </a:r>
            <a:r>
              <a:rPr lang="en" sz="1600"/>
              <a:t>!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425" y="1532989"/>
            <a:ext cx="2081275" cy="2728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Discussion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2" name="Google Shape;192;p31"/>
          <p:cNvSpPr txBox="1"/>
          <p:nvPr>
            <p:ph idx="1" type="body"/>
          </p:nvPr>
        </p:nvSpPr>
        <p:spPr>
          <a:xfrm>
            <a:off x="100125" y="681325"/>
            <a:ext cx="8910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Did someone say something you hadn’t noticed or wondered about yourself? </a:t>
            </a:r>
            <a:endParaRPr sz="16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There were no wrong answers … why do you think that is? Do you think there’s a right or wrong way to experience this object? </a:t>
            </a:r>
            <a:endParaRPr sz="16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Did you ever lose attention for a moment? Were you able to bring your attention back to the group and the object?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type="title"/>
          </p:nvPr>
        </p:nvSpPr>
        <p:spPr>
          <a:xfrm>
            <a:off x="628650" y="79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85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Individual Practice with Writing</a:t>
            </a:r>
            <a:endParaRPr sz="365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8" name="Google Shape;198;p32"/>
          <p:cNvSpPr txBox="1"/>
          <p:nvPr>
            <p:ph idx="1" type="body"/>
          </p:nvPr>
        </p:nvSpPr>
        <p:spPr>
          <a:xfrm>
            <a:off x="128025" y="1539475"/>
            <a:ext cx="4627500" cy="10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Take 5-10 minutes to…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Examine your object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Write 1 thing you notice about it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Write 1 thing you wonder about it</a:t>
            </a:r>
            <a:endParaRPr sz="1600"/>
          </a:p>
          <a:p>
            <a:pPr indent="-330200" lvl="1" marL="9144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Try to write 1 more sentence when you’re finished!</a:t>
            </a:r>
            <a:endParaRPr sz="16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9" name="Google Shape;199;p32"/>
          <p:cNvSpPr txBox="1"/>
          <p:nvPr/>
        </p:nvSpPr>
        <p:spPr>
          <a:xfrm>
            <a:off x="5168525" y="1539475"/>
            <a:ext cx="3629100" cy="7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ibre Baskerville"/>
              <a:buChar char="●"/>
            </a:pPr>
            <a:r>
              <a:rPr b="1"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Discussion</a:t>
            </a: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: Did you notice your attention wandering? How did you notice it? How did you bring it back?” 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50"/>
              <a:buFont typeface="Arvo"/>
              <a:buNone/>
            </a:pPr>
            <a:r>
              <a:rPr lang="en" sz="365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Settling the Mind with a Resource</a:t>
            </a:r>
            <a:endParaRPr sz="365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628650" y="1266800"/>
            <a:ext cx="6447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To help us concentrate, close your eyes and sit up straight but in a comfortable way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628650" y="2192350"/>
            <a:ext cx="64473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Bring one of your resources to mind and see if you can pay attention with our mind for a few moments</a:t>
            </a:r>
            <a:endParaRPr sz="1600"/>
          </a:p>
        </p:txBody>
      </p:sp>
      <p:sp>
        <p:nvSpPr>
          <p:cNvPr id="207" name="Google Shape;207;p33"/>
          <p:cNvSpPr txBox="1"/>
          <p:nvPr/>
        </p:nvSpPr>
        <p:spPr>
          <a:xfrm>
            <a:off x="628650" y="3117900"/>
            <a:ext cx="81657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Whenever you notice that you got distracted, you can bring your mind back to your resource</a:t>
            </a:r>
            <a:endParaRPr/>
          </a:p>
        </p:txBody>
      </p:sp>
      <p:sp>
        <p:nvSpPr>
          <p:cNvPr id="208" name="Google Shape;208;p33"/>
          <p:cNvSpPr txBox="1"/>
          <p:nvPr/>
        </p:nvSpPr>
        <p:spPr>
          <a:xfrm>
            <a:off x="628650" y="4092300"/>
            <a:ext cx="67329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"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What did you notice this time, when we paid attention to our resource a bit longer?</a:t>
            </a:r>
            <a:endParaRPr sz="16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/>
          <p:nvPr>
            <p:ph type="title"/>
          </p:nvPr>
        </p:nvSpPr>
        <p:spPr>
          <a:xfrm>
            <a:off x="628650" y="-1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Discussion</a:t>
            </a:r>
            <a:endParaRPr sz="45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506850" y="1432225"/>
            <a:ext cx="81303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Have you learned anything about attention that you found interesting?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How else might it help us if we practiced attention and got better at it?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