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Arvo"/>
      <p:regular r:id="rId17"/>
      <p:bold r:id="rId18"/>
      <p:italic r:id="rId19"/>
      <p:boldItalic r:id="rId20"/>
    </p:embeddedFont>
    <p:embeddedFont>
      <p:font typeface="Libre Baskerville"/>
      <p:regular r:id="rId21"/>
      <p:bold r:id="rId22"/>
      <p:italic r:id="rId23"/>
    </p:embeddedFon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boldItalic.fntdata"/><Relationship Id="rId22" Type="http://schemas.openxmlformats.org/officeDocument/2006/relationships/font" Target="fonts/LibreBaskerville-bold.fntdata"/><Relationship Id="rId21" Type="http://schemas.openxmlformats.org/officeDocument/2006/relationships/font" Target="fonts/LibreBaskerville-regular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LibreBaskervill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Arvo-regular.fntdata"/><Relationship Id="rId16" Type="http://schemas.openxmlformats.org/officeDocument/2006/relationships/font" Target="fonts/Montserrat-boldItalic.fntdata"/><Relationship Id="rId19" Type="http://schemas.openxmlformats.org/officeDocument/2006/relationships/font" Target="fonts/Arvo-italic.fntdata"/><Relationship Id="rId18" Type="http://schemas.openxmlformats.org/officeDocument/2006/relationships/font" Target="fonts/Arv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hutterstock.com/image-vector/stickman-illustration-kids-playing-charades-478267204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333oj7zFsd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c022cb1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6c022cb14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b5dda1de3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b5dda1de38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 copyright image: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https://www.shutterstock.com/image-vector/stickman-illustration-kids-playing-charades-478267204</a:t>
            </a:r>
            <a:r>
              <a:rPr lang="en"/>
              <a:t> </a:t>
            </a:r>
            <a:endParaRPr/>
          </a:p>
        </p:txBody>
      </p:sp>
      <p:sp>
        <p:nvSpPr>
          <p:cNvPr id="189" name="Google Shape;189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b5dda1de3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 copyright: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https://unsplash.com/photos/333oj7zFsdg</a:t>
            </a:r>
            <a:r>
              <a:rPr lang="en"/>
              <a:t> </a:t>
            </a:r>
            <a:endParaRPr/>
          </a:p>
        </p:txBody>
      </p:sp>
      <p:sp>
        <p:nvSpPr>
          <p:cNvPr id="202" name="Google Shape;202;g1b5dda1de38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Navigating Emotions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How Compassion and Safety Affect the Body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Discussion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362900" y="2005800"/>
            <a:ext cx="4855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do you think happens inside our bodies when we are in our resilient zone? What about the high zone or low zone?</a:t>
            </a:r>
            <a:endParaRPr/>
          </a:p>
        </p:txBody>
      </p:sp>
      <p:sp>
        <p:nvSpPr>
          <p:cNvPr id="177" name="Google Shape;177;p29"/>
          <p:cNvSpPr txBox="1"/>
          <p:nvPr/>
        </p:nvSpPr>
        <p:spPr>
          <a:xfrm>
            <a:off x="362900" y="3859225"/>
            <a:ext cx="48558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are some things we need our nervous system to do? </a:t>
            </a:r>
            <a:endParaRPr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325" y="1300365"/>
            <a:ext cx="3481091" cy="3764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Discussion cont.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314250" y="1602050"/>
            <a:ext cx="53172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 we’re stuck in the high or low zone, what do you think happens to our heart? To our breathing? To our digestion? To our ability to rest? </a:t>
            </a:r>
            <a:endParaRPr/>
          </a:p>
        </p:txBody>
      </p:sp>
      <p:sp>
        <p:nvSpPr>
          <p:cNvPr id="185" name="Google Shape;185;p30"/>
          <p:cNvSpPr txBox="1"/>
          <p:nvPr/>
        </p:nvSpPr>
        <p:spPr>
          <a:xfrm>
            <a:off x="314250" y="3604225"/>
            <a:ext cx="50919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might we do that could help someone get back into the resilient zone if they were bumped out?</a:t>
            </a:r>
            <a:endParaRPr/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3850" y="1513964"/>
            <a:ext cx="3207750" cy="269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628650" y="27879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85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Acting out the Class Agreements with Tracking</a:t>
            </a:r>
            <a:endParaRPr sz="385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103175" y="1572050"/>
            <a:ext cx="5678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Create a skit based on following or breaking one class agreement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When I say…</a:t>
            </a:r>
            <a:endParaRPr sz="1600"/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>
                <a:solidFill>
                  <a:srgbClr val="88BB4A"/>
                </a:solidFill>
              </a:rPr>
              <a:t>Go!</a:t>
            </a:r>
            <a:r>
              <a:rPr lang="en" sz="1600"/>
              <a:t> -- Start / continue the story!</a:t>
            </a:r>
            <a:endParaRPr sz="1600"/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>
                <a:solidFill>
                  <a:srgbClr val="1A5F8C"/>
                </a:solidFill>
              </a:rPr>
              <a:t>Slow!</a:t>
            </a:r>
            <a:r>
              <a:rPr b="1" lang="en" sz="1600"/>
              <a:t> </a:t>
            </a:r>
            <a:r>
              <a:rPr lang="en" sz="1600"/>
              <a:t>-- Slow down your actions and </a:t>
            </a:r>
            <a:r>
              <a:rPr b="1" lang="en" sz="1600"/>
              <a:t>track</a:t>
            </a:r>
            <a:r>
              <a:rPr lang="en" sz="1600"/>
              <a:t> sensations in your body!</a:t>
            </a:r>
            <a:endParaRPr sz="1600"/>
          </a:p>
          <a:p>
            <a:pPr indent="-3302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zone might the character be in?</a:t>
            </a:r>
            <a:endParaRPr sz="1600"/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" sz="1600">
                <a:solidFill>
                  <a:srgbClr val="DA4E1F"/>
                </a:solidFill>
              </a:rPr>
              <a:t>End!</a:t>
            </a:r>
            <a:r>
              <a:rPr b="1" lang="en" sz="1600"/>
              <a:t> </a:t>
            </a:r>
            <a:r>
              <a:rPr lang="en" sz="1600"/>
              <a:t>-- Next skit!</a:t>
            </a:r>
            <a:endParaRPr sz="1600"/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875" y="2071163"/>
            <a:ext cx="3159250" cy="17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162700" y="1371825"/>
            <a:ext cx="89103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did you learn today about our class agreements?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How do our class agreements affect our bodies?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Is happiness something we feel inside the body? How do we know that?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Is there anything you think we should now add to the class agreements?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Is there anything you learned or practiced about compassion that you might like to use again sometime?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Writing Extension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375450" y="420725"/>
            <a:ext cx="85230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Let’s reflect in our journals about how we can help others feel safer. What actions can you try to do over the next week when you see a friend in need?</a:t>
            </a:r>
            <a:endParaRPr b="1" sz="1600"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775" y="2515425"/>
            <a:ext cx="3284450" cy="218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