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7" r:id="rId3"/>
    <p:sldMasterId id="214748369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Arvo"/>
      <p:regular r:id="rId17"/>
      <p:bold r:id="rId18"/>
      <p:italic r:id="rId19"/>
      <p:boldItalic r:id="rId20"/>
    </p:embeddedFont>
    <p:embeddedFont>
      <p:font typeface="Libre Baskerville"/>
      <p:regular r:id="rId21"/>
      <p:bold r:id="rId22"/>
      <p: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Italic.fntdata"/><Relationship Id="rId22" Type="http://schemas.openxmlformats.org/officeDocument/2006/relationships/font" Target="fonts/LibreBaskerville-bold.fntdata"/><Relationship Id="rId21" Type="http://schemas.openxmlformats.org/officeDocument/2006/relationships/font" Target="fonts/LibreBaskerville-regular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Arvo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Arvo-italic.fntdata"/><Relationship Id="rId18" Type="http://schemas.openxmlformats.org/officeDocument/2006/relationships/font" Target="fonts/Arv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b86890a1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b86890a1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b86890a1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b86890a1f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b86890a1fe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Used free stock image</a:t>
            </a:r>
            <a:endParaRPr/>
          </a:p>
        </p:txBody>
      </p:sp>
      <p:sp>
        <p:nvSpPr>
          <p:cNvPr id="326" name="Google Shape;326;g1b86890a1fe_0_3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b86890a1fe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Used free stock image</a:t>
            </a:r>
            <a:endParaRPr/>
          </a:p>
        </p:txBody>
      </p:sp>
      <p:sp>
        <p:nvSpPr>
          <p:cNvPr id="333" name="Google Shape;333;g1b86890a1fe_0_4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b86890a1fe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b86890a1fe_0_4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b86890a1f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Used free stock image</a:t>
            </a:r>
            <a:endParaRPr/>
          </a:p>
        </p:txBody>
      </p:sp>
      <p:sp>
        <p:nvSpPr>
          <p:cNvPr id="348" name="Google Shape;348;g1b86890a1fe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b86890a1f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Used free stock image</a:t>
            </a:r>
            <a:endParaRPr/>
          </a:p>
        </p:txBody>
      </p:sp>
      <p:sp>
        <p:nvSpPr>
          <p:cNvPr id="354" name="Google Shape;354;g1b86890a1f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ctrTitle"/>
          </p:nvPr>
        </p:nvSpPr>
        <p:spPr>
          <a:xfrm>
            <a:off x="6285142" y="2375451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idx="1" type="subTitle"/>
          </p:nvPr>
        </p:nvSpPr>
        <p:spPr>
          <a:xfrm>
            <a:off x="6285141" y="3602038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67" name="Google Shape;167;p27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5">
            <a:off x="-487899" y="-335074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199895" scaled="0"/>
        </a:gra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31" cy="6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>
            <p:ph type="ctrTitle"/>
          </p:nvPr>
        </p:nvSpPr>
        <p:spPr>
          <a:xfrm>
            <a:off x="6285142" y="2375451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" type="subTitle"/>
          </p:nvPr>
        </p:nvSpPr>
        <p:spPr>
          <a:xfrm>
            <a:off x="6285141" y="3602038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199895" scaled="0"/>
        </a:gra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31" cy="6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>
            <p:ph type="ctrTitle"/>
          </p:nvPr>
        </p:nvSpPr>
        <p:spPr>
          <a:xfrm>
            <a:off x="6285142" y="2375451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" type="subTitle"/>
          </p:nvPr>
        </p:nvSpPr>
        <p:spPr>
          <a:xfrm>
            <a:off x="6285141" y="3602038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199895" scaled="0"/>
        </a:gra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31" cy="6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>
            <p:ph type="ctrTitle"/>
          </p:nvPr>
        </p:nvSpPr>
        <p:spPr>
          <a:xfrm>
            <a:off x="6285142" y="2375451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2" name="Google Shape;182;p30"/>
          <p:cNvSpPr txBox="1"/>
          <p:nvPr>
            <p:ph idx="1" type="subTitle"/>
          </p:nvPr>
        </p:nvSpPr>
        <p:spPr>
          <a:xfrm>
            <a:off x="6285141" y="3602038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ctrTitle"/>
          </p:nvPr>
        </p:nvSpPr>
        <p:spPr>
          <a:xfrm>
            <a:off x="3561671" y="2722618"/>
            <a:ext cx="50688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7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31"/>
          <p:cNvCxnSpPr/>
          <p:nvPr/>
        </p:nvCxnSpPr>
        <p:spPr>
          <a:xfrm>
            <a:off x="-51240" y="6830290"/>
            <a:ext cx="122580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31"/>
          <p:cNvSpPr txBox="1"/>
          <p:nvPr>
            <p:ph idx="1" type="subTitle"/>
          </p:nvPr>
        </p:nvSpPr>
        <p:spPr>
          <a:xfrm>
            <a:off x="3561671" y="3365438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199895" scaled="0"/>
        </a:gra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7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/>
          <p:nvPr>
            <p:ph type="ctrTitle"/>
          </p:nvPr>
        </p:nvSpPr>
        <p:spPr>
          <a:xfrm>
            <a:off x="3561671" y="2722618"/>
            <a:ext cx="50688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3" name="Google Shape;193;p3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>
            <p:ph idx="1" type="subTitle"/>
          </p:nvPr>
        </p:nvSpPr>
        <p:spPr>
          <a:xfrm>
            <a:off x="3561671" y="3365438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199895" scaled="0"/>
        </a:gra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7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>
            <p:ph type="ctrTitle"/>
          </p:nvPr>
        </p:nvSpPr>
        <p:spPr>
          <a:xfrm>
            <a:off x="3561671" y="2722618"/>
            <a:ext cx="50688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>
            <p:ph idx="1" type="subTitle"/>
          </p:nvPr>
        </p:nvSpPr>
        <p:spPr>
          <a:xfrm>
            <a:off x="3561671" y="3365438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199895" scaled="0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7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 txBox="1"/>
          <p:nvPr>
            <p:ph type="ctrTitle"/>
          </p:nvPr>
        </p:nvSpPr>
        <p:spPr>
          <a:xfrm>
            <a:off x="3561671" y="2722618"/>
            <a:ext cx="50688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03" name="Google Shape;203;p3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 txBox="1"/>
          <p:nvPr>
            <p:ph idx="1" type="subTitle"/>
          </p:nvPr>
        </p:nvSpPr>
        <p:spPr>
          <a:xfrm>
            <a:off x="3561671" y="3365438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/>
          <p:nvPr/>
        </p:nvSpPr>
        <p:spPr>
          <a:xfrm>
            <a:off x="0" y="0"/>
            <a:ext cx="5389500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5"/>
          <p:cNvSpPr txBox="1"/>
          <p:nvPr>
            <p:ph type="ctrTitle"/>
          </p:nvPr>
        </p:nvSpPr>
        <p:spPr>
          <a:xfrm>
            <a:off x="6096000" y="3187127"/>
            <a:ext cx="50688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08" name="Google Shape;208;p35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5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/>
          <p:nvPr/>
        </p:nvSpPr>
        <p:spPr>
          <a:xfrm>
            <a:off x="1654947" y="2182762"/>
            <a:ext cx="207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500"/>
          </a:p>
        </p:txBody>
      </p:sp>
      <p:cxnSp>
        <p:nvCxnSpPr>
          <p:cNvPr id="210" name="Google Shape;210;p35"/>
          <p:cNvCxnSpPr/>
          <p:nvPr/>
        </p:nvCxnSpPr>
        <p:spPr>
          <a:xfrm>
            <a:off x="-51240" y="6830290"/>
            <a:ext cx="122580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7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>
            <p:ph idx="1" type="subTitle"/>
          </p:nvPr>
        </p:nvSpPr>
        <p:spPr>
          <a:xfrm>
            <a:off x="6096000" y="3828116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199895" scaled="0"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/>
          <p:nvPr/>
        </p:nvSpPr>
        <p:spPr>
          <a:xfrm>
            <a:off x="0" y="0"/>
            <a:ext cx="5389500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7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6"/>
          <p:cNvSpPr txBox="1"/>
          <p:nvPr>
            <p:ph type="ctrTitle"/>
          </p:nvPr>
        </p:nvSpPr>
        <p:spPr>
          <a:xfrm>
            <a:off x="6096000" y="3187127"/>
            <a:ext cx="50688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17" name="Google Shape;217;p36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5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/>
        </p:nvSpPr>
        <p:spPr>
          <a:xfrm>
            <a:off x="1654947" y="2182762"/>
            <a:ext cx="207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500"/>
          </a:p>
        </p:txBody>
      </p:sp>
      <p:sp>
        <p:nvSpPr>
          <p:cNvPr id="219" name="Google Shape;219;p36"/>
          <p:cNvSpPr txBox="1"/>
          <p:nvPr>
            <p:ph idx="1" type="subTitle"/>
          </p:nvPr>
        </p:nvSpPr>
        <p:spPr>
          <a:xfrm>
            <a:off x="6096000" y="3828116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199895" scaled="0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/>
          <p:nvPr/>
        </p:nvSpPr>
        <p:spPr>
          <a:xfrm>
            <a:off x="0" y="0"/>
            <a:ext cx="5389500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7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type="ctrTitle"/>
          </p:nvPr>
        </p:nvSpPr>
        <p:spPr>
          <a:xfrm>
            <a:off x="6096000" y="3187127"/>
            <a:ext cx="50688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4" name="Google Shape;224;p3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5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/>
          <p:nvPr/>
        </p:nvSpPr>
        <p:spPr>
          <a:xfrm>
            <a:off x="1654947" y="2182762"/>
            <a:ext cx="207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500"/>
          </a:p>
        </p:txBody>
      </p:sp>
      <p:sp>
        <p:nvSpPr>
          <p:cNvPr id="226" name="Google Shape;226;p37"/>
          <p:cNvSpPr txBox="1"/>
          <p:nvPr>
            <p:ph idx="1" type="subTitle"/>
          </p:nvPr>
        </p:nvSpPr>
        <p:spPr>
          <a:xfrm>
            <a:off x="6096000" y="3828116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199895" scaled="0"/>
        </a:gra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/>
          <p:nvPr/>
        </p:nvSpPr>
        <p:spPr>
          <a:xfrm>
            <a:off x="0" y="0"/>
            <a:ext cx="5389500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7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 txBox="1"/>
          <p:nvPr>
            <p:ph type="ctrTitle"/>
          </p:nvPr>
        </p:nvSpPr>
        <p:spPr>
          <a:xfrm>
            <a:off x="6096000" y="3187127"/>
            <a:ext cx="50688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31" name="Google Shape;231;p3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5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 txBox="1"/>
          <p:nvPr/>
        </p:nvSpPr>
        <p:spPr>
          <a:xfrm>
            <a:off x="1654947" y="2182762"/>
            <a:ext cx="207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500"/>
          </a:p>
        </p:txBody>
      </p:sp>
      <p:sp>
        <p:nvSpPr>
          <p:cNvPr id="233" name="Google Shape;233;p38"/>
          <p:cNvSpPr txBox="1"/>
          <p:nvPr>
            <p:ph idx="1" type="subTitle"/>
          </p:nvPr>
        </p:nvSpPr>
        <p:spPr>
          <a:xfrm>
            <a:off x="6096000" y="3828116"/>
            <a:ext cx="506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838200" y="1181513"/>
            <a:ext cx="10515600" cy="4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7" name="Google Shape;237;p39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7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39"/>
          <p:cNvCxnSpPr/>
          <p:nvPr/>
        </p:nvCxnSpPr>
        <p:spPr>
          <a:xfrm>
            <a:off x="-51240" y="6830290"/>
            <a:ext cx="122580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12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2" name="Google Shape;242;p40"/>
          <p:cNvSpPr txBox="1"/>
          <p:nvPr>
            <p:ph idx="1" type="body"/>
          </p:nvPr>
        </p:nvSpPr>
        <p:spPr>
          <a:xfrm>
            <a:off x="838200" y="1181513"/>
            <a:ext cx="10515600" cy="4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3" name="Google Shape;243;p40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4" name="Google Shape;24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7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12" scaled="0"/>
        </a:gra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7" name="Google Shape;247;p41"/>
          <p:cNvSpPr txBox="1"/>
          <p:nvPr>
            <p:ph idx="1" type="body"/>
          </p:nvPr>
        </p:nvSpPr>
        <p:spPr>
          <a:xfrm>
            <a:off x="838200" y="1181513"/>
            <a:ext cx="10515600" cy="4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8" name="Google Shape;248;p41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9" name="Google Shape;24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7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12" scaled="0"/>
        </a:gra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" name="Google Shape;252;p42"/>
          <p:cNvSpPr txBox="1"/>
          <p:nvPr>
            <p:ph idx="1" type="body"/>
          </p:nvPr>
        </p:nvSpPr>
        <p:spPr>
          <a:xfrm>
            <a:off x="838200" y="1181513"/>
            <a:ext cx="10515600" cy="4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3" name="Google Shape;253;p42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4" name="Google Shape;25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7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7" name="Google Shape;257;p43"/>
          <p:cNvSpPr txBox="1"/>
          <p:nvPr>
            <p:ph idx="1" type="body"/>
          </p:nvPr>
        </p:nvSpPr>
        <p:spPr>
          <a:xfrm>
            <a:off x="838200" y="1181513"/>
            <a:ext cx="4038900" cy="48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DA4E1F"/>
              </a:buClr>
              <a:buSzPts val="1500"/>
              <a:buChar char="•"/>
              <a:defRPr b="0" i="0"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500"/>
              <a:buChar char="•"/>
              <a:defRPr b="0" i="0" sz="15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500"/>
              <a:buChar char="•"/>
              <a:defRPr b="0" i="0" sz="15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238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500"/>
              <a:buChar char="•"/>
              <a:defRPr b="0" i="0" sz="15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238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500"/>
              <a:buChar char="•"/>
              <a:defRPr b="0" i="0" sz="15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" name="Google Shape;258;p43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9" name="Google Shape;25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7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43"/>
          <p:cNvCxnSpPr/>
          <p:nvPr/>
        </p:nvCxnSpPr>
        <p:spPr>
          <a:xfrm>
            <a:off x="-51240" y="6830290"/>
            <a:ext cx="122580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1" name="Google Shape;261;p43"/>
          <p:cNvSpPr/>
          <p:nvPr/>
        </p:nvSpPr>
        <p:spPr>
          <a:xfrm>
            <a:off x="5078894" y="1146784"/>
            <a:ext cx="7113300" cy="4888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3"/>
          <p:cNvSpPr txBox="1"/>
          <p:nvPr/>
        </p:nvSpPr>
        <p:spPr>
          <a:xfrm>
            <a:off x="7595684" y="3221672"/>
            <a:ext cx="207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50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44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66" name="Google Shape;26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7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44"/>
          <p:cNvCxnSpPr/>
          <p:nvPr/>
        </p:nvCxnSpPr>
        <p:spPr>
          <a:xfrm>
            <a:off x="-51240" y="6830290"/>
            <a:ext cx="122580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8" name="Google Shape;268;p44"/>
          <p:cNvSpPr/>
          <p:nvPr/>
        </p:nvSpPr>
        <p:spPr>
          <a:xfrm>
            <a:off x="0" y="1146784"/>
            <a:ext cx="5958300" cy="4888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4"/>
          <p:cNvSpPr txBox="1"/>
          <p:nvPr/>
        </p:nvSpPr>
        <p:spPr>
          <a:xfrm>
            <a:off x="1939412" y="3221672"/>
            <a:ext cx="207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500"/>
          </a:p>
        </p:txBody>
      </p:sp>
      <p:sp>
        <p:nvSpPr>
          <p:cNvPr id="270" name="Google Shape;270;p44"/>
          <p:cNvSpPr txBox="1"/>
          <p:nvPr>
            <p:ph idx="1" type="body"/>
          </p:nvPr>
        </p:nvSpPr>
        <p:spPr>
          <a:xfrm>
            <a:off x="6233654" y="1181513"/>
            <a:ext cx="5120100" cy="48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DA4E1F"/>
              </a:buClr>
              <a:buSzPts val="1500"/>
              <a:buChar char="•"/>
              <a:defRPr b="0" i="0"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500"/>
              <a:buChar char="•"/>
              <a:defRPr b="0" i="0" sz="15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500"/>
              <a:buChar char="•"/>
              <a:defRPr b="0" i="0" sz="15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238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500"/>
              <a:buChar char="•"/>
              <a:defRPr b="0" i="0" sz="15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238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500"/>
              <a:buChar char="•"/>
              <a:defRPr b="0" i="0" sz="15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45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4" name="Google Shape;274;p45"/>
          <p:cNvSpPr txBox="1"/>
          <p:nvPr>
            <p:ph idx="1" type="body"/>
          </p:nvPr>
        </p:nvSpPr>
        <p:spPr>
          <a:xfrm>
            <a:off x="838200" y="1186249"/>
            <a:ext cx="5142300" cy="49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5" name="Google Shape;275;p45"/>
          <p:cNvSpPr txBox="1"/>
          <p:nvPr>
            <p:ph idx="2" type="body"/>
          </p:nvPr>
        </p:nvSpPr>
        <p:spPr>
          <a:xfrm>
            <a:off x="6326658" y="1186249"/>
            <a:ext cx="5027100" cy="49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76" name="Google Shape;27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7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45"/>
          <p:cNvCxnSpPr/>
          <p:nvPr/>
        </p:nvCxnSpPr>
        <p:spPr>
          <a:xfrm>
            <a:off x="-51240" y="6830290"/>
            <a:ext cx="122580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46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1" name="Google Shape;281;p46"/>
          <p:cNvSpPr txBox="1"/>
          <p:nvPr>
            <p:ph idx="1" type="body"/>
          </p:nvPr>
        </p:nvSpPr>
        <p:spPr>
          <a:xfrm>
            <a:off x="838200" y="1186249"/>
            <a:ext cx="3217500" cy="49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2" name="Google Shape;282;p46"/>
          <p:cNvSpPr txBox="1"/>
          <p:nvPr>
            <p:ph idx="2" type="body"/>
          </p:nvPr>
        </p:nvSpPr>
        <p:spPr>
          <a:xfrm>
            <a:off x="4468951" y="1186249"/>
            <a:ext cx="3217500" cy="49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83" name="Google Shape;28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7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46"/>
          <p:cNvCxnSpPr/>
          <p:nvPr/>
        </p:nvCxnSpPr>
        <p:spPr>
          <a:xfrm>
            <a:off x="-51240" y="6830290"/>
            <a:ext cx="122580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5" name="Google Shape;285;p46"/>
          <p:cNvSpPr txBox="1"/>
          <p:nvPr>
            <p:ph idx="3" type="body"/>
          </p:nvPr>
        </p:nvSpPr>
        <p:spPr>
          <a:xfrm>
            <a:off x="8136194" y="1146783"/>
            <a:ext cx="3217500" cy="49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7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47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9" name="Google Shape;289;p47"/>
          <p:cNvSpPr txBox="1"/>
          <p:nvPr>
            <p:ph idx="1" type="body"/>
          </p:nvPr>
        </p:nvSpPr>
        <p:spPr>
          <a:xfrm>
            <a:off x="838200" y="1186248"/>
            <a:ext cx="32175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0" name="Google Shape;290;p47"/>
          <p:cNvSpPr txBox="1"/>
          <p:nvPr>
            <p:ph idx="2" type="body"/>
          </p:nvPr>
        </p:nvSpPr>
        <p:spPr>
          <a:xfrm>
            <a:off x="4468951" y="1186248"/>
            <a:ext cx="32175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91" name="Google Shape;29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7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47"/>
          <p:cNvCxnSpPr/>
          <p:nvPr/>
        </p:nvCxnSpPr>
        <p:spPr>
          <a:xfrm>
            <a:off x="-51240" y="6830290"/>
            <a:ext cx="122580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3" name="Google Shape;293;p47"/>
          <p:cNvSpPr txBox="1"/>
          <p:nvPr>
            <p:ph idx="3" type="body"/>
          </p:nvPr>
        </p:nvSpPr>
        <p:spPr>
          <a:xfrm>
            <a:off x="8136194" y="1146782"/>
            <a:ext cx="32175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4" name="Google Shape;294;p47"/>
          <p:cNvSpPr txBox="1"/>
          <p:nvPr>
            <p:ph idx="4" type="body"/>
          </p:nvPr>
        </p:nvSpPr>
        <p:spPr>
          <a:xfrm>
            <a:off x="823452" y="3831954"/>
            <a:ext cx="32175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5" name="Google Shape;295;p47"/>
          <p:cNvSpPr txBox="1"/>
          <p:nvPr>
            <p:ph idx="5" type="body"/>
          </p:nvPr>
        </p:nvSpPr>
        <p:spPr>
          <a:xfrm>
            <a:off x="4454203" y="3831954"/>
            <a:ext cx="32175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6" name="Google Shape;296;p47"/>
          <p:cNvSpPr txBox="1"/>
          <p:nvPr>
            <p:ph idx="6" type="body"/>
          </p:nvPr>
        </p:nvSpPr>
        <p:spPr>
          <a:xfrm>
            <a:off x="8121446" y="3792488"/>
            <a:ext cx="32175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99" name="Google Shape;29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7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1">
            <a:off x="-320196" y="3533003"/>
            <a:ext cx="3700878" cy="424876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8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199895" scaled="0"/>
        </a:gra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4" name="Google Shape;304;p49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7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/>
          <p:nvPr>
            <p:ph idx="12" type="sldNum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7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50"/>
          <p:cNvCxnSpPr/>
          <p:nvPr/>
        </p:nvCxnSpPr>
        <p:spPr>
          <a:xfrm>
            <a:off x="-51240" y="6830290"/>
            <a:ext cx="122580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/>
          <p:nvPr>
            <p:ph type="ctrTitle"/>
          </p:nvPr>
        </p:nvSpPr>
        <p:spPr>
          <a:xfrm>
            <a:off x="0" y="1374155"/>
            <a:ext cx="12192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vo"/>
              <a:buNone/>
              <a:defRPr b="0" i="0" sz="60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2"/>
          <p:cNvSpPr txBox="1"/>
          <p:nvPr>
            <p:ph type="ctrTitle"/>
          </p:nvPr>
        </p:nvSpPr>
        <p:spPr>
          <a:xfrm>
            <a:off x="1524000" y="2390433"/>
            <a:ext cx="91440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b="0" lang="en-US" sz="6000">
                <a:latin typeface="Arvo"/>
                <a:ea typeface="Arvo"/>
                <a:cs typeface="Arvo"/>
                <a:sym typeface="Arvo"/>
              </a:rPr>
              <a:t>Building Resilience</a:t>
            </a:r>
            <a:endParaRPr/>
          </a:p>
        </p:txBody>
      </p:sp>
      <p:sp>
        <p:nvSpPr>
          <p:cNvPr id="318" name="Google Shape;318;p52"/>
          <p:cNvSpPr txBox="1"/>
          <p:nvPr>
            <p:ph idx="1" type="subTitle"/>
          </p:nvPr>
        </p:nvSpPr>
        <p:spPr>
          <a:xfrm>
            <a:off x="1450233" y="4284003"/>
            <a:ext cx="91440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b="1" lang="en-US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The Resilient Zone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The Resilient Zone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329" name="Google Shape;32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225" y="2658450"/>
            <a:ext cx="7913549" cy="33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4"/>
          <p:cNvSpPr txBox="1"/>
          <p:nvPr/>
        </p:nvSpPr>
        <p:spPr>
          <a:xfrm>
            <a:off x="1759650" y="1849125"/>
            <a:ext cx="86727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do you think Nelson feels in his body when he</a:t>
            </a:r>
            <a:r>
              <a:rPr b="1" lang="en-US" sz="2100">
                <a:latin typeface="Libre Baskerville"/>
                <a:ea typeface="Libre Baskerville"/>
                <a:cs typeface="Libre Baskerville"/>
                <a:sym typeface="Libre Baskerville"/>
              </a:rPr>
              <a:t>’s in the </a:t>
            </a:r>
            <a:r>
              <a:rPr b="1" lang="en-US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resilient zone?</a:t>
            </a:r>
            <a:endParaRPr b="1" sz="21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type="title"/>
          </p:nvPr>
        </p:nvSpPr>
        <p:spPr>
          <a:xfrm>
            <a:off x="838200" y="-1776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51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The Resilient Zone cont.</a:t>
            </a:r>
            <a:endParaRPr sz="51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36" name="Google Shape;336;p55"/>
          <p:cNvSpPr txBox="1"/>
          <p:nvPr/>
        </p:nvSpPr>
        <p:spPr>
          <a:xfrm>
            <a:off x="6807950" y="1799050"/>
            <a:ext cx="4545900" cy="19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do you think </a:t>
            </a:r>
            <a:r>
              <a:rPr lang="en-US" sz="2100">
                <a:latin typeface="Libre Baskerville"/>
                <a:ea typeface="Libre Baskerville"/>
                <a:cs typeface="Libre Baskerville"/>
                <a:sym typeface="Libre Baskerville"/>
              </a:rPr>
              <a:t>the boy on the graphic </a:t>
            </a:r>
            <a:r>
              <a:rPr lang="en-US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feels when he</a:t>
            </a:r>
            <a:r>
              <a:rPr lang="en-US" sz="2100">
                <a:latin typeface="Libre Baskerville"/>
                <a:ea typeface="Libre Baskerville"/>
                <a:cs typeface="Libre Baskerville"/>
                <a:sym typeface="Libre Baskerville"/>
              </a:rPr>
              <a:t>’s in the high </a:t>
            </a:r>
            <a:r>
              <a:rPr lang="en-US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zone?</a:t>
            </a:r>
            <a:endParaRPr sz="21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37" name="Google Shape;3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150" y="1446828"/>
            <a:ext cx="5973649" cy="50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5"/>
          <p:cNvSpPr txBox="1"/>
          <p:nvPr/>
        </p:nvSpPr>
        <p:spPr>
          <a:xfrm>
            <a:off x="6910300" y="4220750"/>
            <a:ext cx="4545900" cy="19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do you think </a:t>
            </a:r>
            <a:r>
              <a:rPr lang="en-US" sz="2100">
                <a:latin typeface="Libre Baskerville"/>
                <a:ea typeface="Libre Baskerville"/>
                <a:cs typeface="Libre Baskerville"/>
                <a:sym typeface="Libre Baskerville"/>
              </a:rPr>
              <a:t>the girl on the graphic </a:t>
            </a:r>
            <a:r>
              <a:rPr lang="en-US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feels when she</a:t>
            </a:r>
            <a:r>
              <a:rPr lang="en-US" sz="2100">
                <a:latin typeface="Libre Baskerville"/>
                <a:ea typeface="Libre Baskerville"/>
                <a:cs typeface="Libre Baskerville"/>
                <a:sym typeface="Libre Baskerville"/>
              </a:rPr>
              <a:t>’s in the low </a:t>
            </a:r>
            <a:r>
              <a:rPr lang="en-US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zone?</a:t>
            </a:r>
            <a:endParaRPr sz="21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idx="1" type="body"/>
          </p:nvPr>
        </p:nvSpPr>
        <p:spPr>
          <a:xfrm>
            <a:off x="233600" y="1132267"/>
            <a:ext cx="6524400" cy="3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For each asterisk (*) in the handout…</a:t>
            </a:r>
            <a:endParaRPr sz="2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438150" lvl="0" marL="609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What sensations do you think Nelson is feeling right now in his body?</a:t>
            </a:r>
            <a:endParaRPr sz="2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438150" lvl="0" marL="609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Where is Nelson in his three zones?</a:t>
            </a:r>
            <a:endParaRPr sz="2100"/>
          </a:p>
          <a:p>
            <a:pPr indent="0" lvl="0" marL="609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438150" lvl="0" marL="609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What could Nelson do to calm himself or make himself feel better?</a:t>
            </a:r>
            <a:endParaRPr sz="2100"/>
          </a:p>
          <a:p>
            <a:pPr indent="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344" name="Google Shape;344;p56"/>
          <p:cNvSpPr txBox="1"/>
          <p:nvPr/>
        </p:nvSpPr>
        <p:spPr>
          <a:xfrm>
            <a:off x="0" y="-277733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51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Nelson’s Day</a:t>
            </a:r>
            <a:endParaRPr sz="51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345" name="Google Shape;34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8000" y="1665354"/>
            <a:ext cx="5129199" cy="352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/>
          <p:nvPr>
            <p:ph type="title"/>
          </p:nvPr>
        </p:nvSpPr>
        <p:spPr>
          <a:xfrm>
            <a:off x="838200" y="-1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60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51" name="Google Shape;351;p57"/>
          <p:cNvSpPr txBox="1"/>
          <p:nvPr>
            <p:ph idx="1" type="body"/>
          </p:nvPr>
        </p:nvSpPr>
        <p:spPr>
          <a:xfrm>
            <a:off x="838200" y="1623767"/>
            <a:ext cx="105156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609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-"/>
            </a:pPr>
            <a:r>
              <a:rPr lang="en-US" sz="2100"/>
              <a:t>Can anyone explain the drawing of the resilient zone?</a:t>
            </a:r>
            <a:endParaRPr sz="2100"/>
          </a:p>
          <a:p>
            <a:pPr indent="-393700" lvl="0" marL="609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-"/>
            </a:pPr>
            <a:r>
              <a:rPr lang="en-US" sz="2100"/>
              <a:t>How do you think we'd know if someone else was in their high zone? What about their low zone?</a:t>
            </a:r>
            <a:endParaRPr sz="2100"/>
          </a:p>
          <a:p>
            <a:pPr indent="-393700" lvl="0" marL="609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-"/>
            </a:pPr>
            <a:r>
              <a:rPr lang="en-US" sz="2100"/>
              <a:t>Are there other words we could use to explain resilience?</a:t>
            </a:r>
            <a:endParaRPr sz="2100"/>
          </a:p>
          <a:p>
            <a:pPr indent="-393700" lvl="0" marL="609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-"/>
            </a:pPr>
            <a:r>
              <a:rPr lang="en-US" sz="2100"/>
              <a:t>Do you think most people have been stuck in the high zone some time? What about the low zone?</a:t>
            </a:r>
            <a:endParaRPr sz="2100"/>
          </a:p>
          <a:p>
            <a:pPr indent="-393700" lvl="0" marL="609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-"/>
            </a:pPr>
            <a:r>
              <a:rPr lang="en-US" sz="2100"/>
              <a:t>What did you learn today that you want to remember because you feel it might be helpful sometime?</a:t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8"/>
          <p:cNvSpPr txBox="1"/>
          <p:nvPr>
            <p:ph type="title"/>
          </p:nvPr>
        </p:nvSpPr>
        <p:spPr>
          <a:xfrm>
            <a:off x="838200" y="51726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vo"/>
              <a:buNone/>
            </a:pPr>
            <a:r>
              <a:rPr lang="en-US" sz="48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(Optional) Practice Naming Sensations and Zones with Stories</a:t>
            </a:r>
            <a:endParaRPr sz="48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57" name="Google Shape;357;p58"/>
          <p:cNvSpPr txBox="1"/>
          <p:nvPr>
            <p:ph idx="1" type="body"/>
          </p:nvPr>
        </p:nvSpPr>
        <p:spPr>
          <a:xfrm>
            <a:off x="838200" y="2458067"/>
            <a:ext cx="105156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ibre Baskerville"/>
              <a:buChar char="●"/>
            </a:pPr>
            <a:r>
              <a:rPr lang="en-US" sz="2100">
                <a:solidFill>
                  <a:srgbClr val="000000"/>
                </a:solidFill>
              </a:rPr>
              <a:t>In pairs or trios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ibre Baskerville"/>
              <a:buChar char="●"/>
            </a:pPr>
            <a:r>
              <a:rPr lang="en-US" sz="2100">
                <a:solidFill>
                  <a:srgbClr val="000000"/>
                </a:solidFill>
              </a:rPr>
              <a:t>Read a story together and chart a character’s experiences with the three zones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ibre Baskerville"/>
              <a:buChar char="●"/>
            </a:pPr>
            <a:r>
              <a:rPr lang="en-US" sz="2100">
                <a:solidFill>
                  <a:srgbClr val="000000"/>
                </a:solidFill>
              </a:rPr>
              <a:t>We will share as a group</a:t>
            </a:r>
            <a:endParaRPr sz="2100">
              <a:solidFill>
                <a:srgbClr val="000000"/>
              </a:solidFill>
            </a:endParaRPr>
          </a:p>
          <a:p>
            <a:pPr indent="0" lvl="0" marL="609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