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Arvo"/>
      <p:regular r:id="rId16"/>
      <p:bold r:id="rId17"/>
      <p:italic r:id="rId18"/>
      <p:boldItalic r:id="rId19"/>
    </p:embeddedFont>
    <p:embeddedFont>
      <p:font typeface="Libre Baskerville"/>
      <p:regular r:id="rId20"/>
      <p:bold r:id="rId21"/>
      <p: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regular.fntdata"/><Relationship Id="rId22" Type="http://schemas.openxmlformats.org/officeDocument/2006/relationships/font" Target="fonts/LibreBaskerville-italic.fntdata"/><Relationship Id="rId21" Type="http://schemas.openxmlformats.org/officeDocument/2006/relationships/font" Target="fonts/LibreBaskerville-bold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Arvo-bold.fntdata"/><Relationship Id="rId16" Type="http://schemas.openxmlformats.org/officeDocument/2006/relationships/font" Target="fonts/Arvo-regular.fntdata"/><Relationship Id="rId19" Type="http://schemas.openxmlformats.org/officeDocument/2006/relationships/font" Target="fonts/Arvo-boldItalic.fntdata"/><Relationship Id="rId18" Type="http://schemas.openxmlformats.org/officeDocument/2006/relationships/font" Target="fonts/Arv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b8533458e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b8533458e6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b8533458e6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1b8533458e6_0_1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7fa0756d8_2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127fa0756d8_2_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3cd192877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13cd192877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8533458e6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1b8533458e6_0_17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c26791d0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3c26791d09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Helvetica Neue"/>
              <a:buNone/>
              <a:defRPr b="1" i="0" sz="27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4">
            <a:off x="-365923" y="-251306"/>
            <a:ext cx="4691940" cy="5386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1683" y="4460020"/>
            <a:ext cx="2023664" cy="475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628650" y="886135"/>
            <a:ext cx="78867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b="0" i="0" sz="9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628650" y="886135"/>
            <a:ext cx="30291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3809171" y="860088"/>
            <a:ext cx="53349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696763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860088"/>
            <a:ext cx="4468800" cy="36663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454559" y="2416254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4675241" y="886135"/>
            <a:ext cx="38400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984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984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984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984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DA4E1F"/>
              </a:buClr>
              <a:buSzPts val="1100"/>
              <a:buChar char="•"/>
              <a:defRPr b="0" i="0" sz="11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628650" y="889687"/>
            <a:ext cx="38568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4744994" y="889687"/>
            <a:ext cx="37704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628650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3351713" y="8896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6102146" y="860087"/>
            <a:ext cx="2413200" cy="37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628650" y="273844"/>
            <a:ext cx="7886700" cy="50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628650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3351713" y="8896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6102146" y="86008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617589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3340652" y="28739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6091085" y="2844366"/>
            <a:ext cx="2413200" cy="16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2857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2857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2857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2857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b="0" i="0" sz="9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0" i="0"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2">
            <a:off x="-240147" y="2649753"/>
            <a:ext cx="2775658" cy="318657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628650" y="273844"/>
            <a:ext cx="7886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0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2">
            <a:off x="-255455" y="2652124"/>
            <a:ext cx="2795614" cy="3204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65924" y="-246872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57702" y="4460020"/>
            <a:ext cx="2057648" cy="48321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4713857" y="178158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  <a:defRPr b="1" i="0" sz="27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4713856" y="270152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376314" y="-246871"/>
            <a:ext cx="4691940" cy="53776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67116" y="1069756"/>
            <a:ext cx="1995529" cy="2290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17889" y="469388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2671253" y="2041964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b="1" i="0"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467117" y="1079777"/>
            <a:ext cx="1995529" cy="2287183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2671253" y="2524079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4042200" cy="51435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4572000" y="2390345"/>
            <a:ext cx="38016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b="1" i="0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2">
            <a:off x="86299" y="3155822"/>
            <a:ext cx="1683828" cy="19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241210" y="1637072"/>
            <a:ext cx="1559700" cy="2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4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 sz="1100"/>
          </a:p>
        </p:txBody>
      </p:sp>
      <p:cxnSp>
        <p:nvCxnSpPr>
          <p:cNvPr id="57" name="Google Shape;57;p10"/>
          <p:cNvCxnSpPr/>
          <p:nvPr/>
        </p:nvCxnSpPr>
        <p:spPr>
          <a:xfrm>
            <a:off x="-38430" y="5122718"/>
            <a:ext cx="9193500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7891" y="4692360"/>
            <a:ext cx="1297461" cy="30469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4572000" y="2871087"/>
            <a:ext cx="38016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ctrTitle"/>
          </p:nvPr>
        </p:nvSpPr>
        <p:spPr>
          <a:xfrm>
            <a:off x="1143000" y="1792825"/>
            <a:ext cx="6858000" cy="1282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b="0" lang="en" sz="4500">
                <a:latin typeface="Arvo"/>
                <a:ea typeface="Arvo"/>
                <a:cs typeface="Arvo"/>
                <a:sym typeface="Arvo"/>
              </a:rPr>
              <a:t>Building Resilience</a:t>
            </a:r>
            <a:endParaRPr/>
          </a:p>
        </p:txBody>
      </p:sp>
      <p:sp>
        <p:nvSpPr>
          <p:cNvPr id="165" name="Google Shape;165;p27"/>
          <p:cNvSpPr txBox="1"/>
          <p:nvPr>
            <p:ph idx="1" type="subTitle"/>
          </p:nvPr>
        </p:nvSpPr>
        <p:spPr>
          <a:xfrm>
            <a:off x="1087675" y="3213002"/>
            <a:ext cx="6858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b="1" lang="en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Creating a Resource Kit</a:t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t/>
            </a:r>
            <a:endParaRPr b="1">
              <a:solidFill>
                <a:srgbClr val="7F7F7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ctrTitle"/>
          </p:nvPr>
        </p:nvSpPr>
        <p:spPr>
          <a:xfrm>
            <a:off x="4713857" y="2146338"/>
            <a:ext cx="38016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 sz="4500">
                <a:latin typeface="Arvo"/>
                <a:ea typeface="Arvo"/>
                <a:cs typeface="Arvo"/>
                <a:sym typeface="Arvo"/>
              </a:rPr>
              <a:t>Checking In</a:t>
            </a:r>
            <a:endParaRPr sz="45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/>
          <p:nvPr>
            <p:ph type="title"/>
          </p:nvPr>
        </p:nvSpPr>
        <p:spPr>
          <a:xfrm>
            <a:off x="628650" y="4390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Creating a Resource Kit of Personal Resources 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6" name="Google Shape;176;p29"/>
          <p:cNvSpPr txBox="1"/>
          <p:nvPr>
            <p:ph idx="1" type="body"/>
          </p:nvPr>
        </p:nvSpPr>
        <p:spPr>
          <a:xfrm>
            <a:off x="344200" y="1931450"/>
            <a:ext cx="6388500" cy="19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We will be making a Resource Kit!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A resource is something that is useful and special to us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Take some time to draw out some things that can be a personal resource for you!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Let’s all come together and share one of your resources and why you added it!</a:t>
            </a:r>
            <a:endParaRPr sz="1600"/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 b="0" l="19400" r="0" t="0"/>
          <a:stretch/>
        </p:blipFill>
        <p:spPr>
          <a:xfrm>
            <a:off x="6732700" y="1591587"/>
            <a:ext cx="1990524" cy="337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0"/>
          <p:cNvSpPr txBox="1"/>
          <p:nvPr>
            <p:ph type="title"/>
          </p:nvPr>
        </p:nvSpPr>
        <p:spPr>
          <a:xfrm>
            <a:off x="628650" y="2445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Arvo"/>
              <a:buNone/>
            </a:pPr>
            <a:r>
              <a:rPr lang="en" sz="4500">
                <a:solidFill>
                  <a:srgbClr val="1A5F8C"/>
                </a:solidFill>
                <a:latin typeface="Arvo"/>
                <a:ea typeface="Arvo"/>
                <a:cs typeface="Arvo"/>
                <a:sym typeface="Arvo"/>
              </a:rPr>
              <a:t>Practicing Resourcing and Tracking</a:t>
            </a:r>
            <a:endParaRPr sz="4500">
              <a:solidFill>
                <a:srgbClr val="1A5F8C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3" name="Google Shape;183;p30"/>
          <p:cNvSpPr txBox="1"/>
          <p:nvPr>
            <p:ph idx="1" type="body"/>
          </p:nvPr>
        </p:nvSpPr>
        <p:spPr>
          <a:xfrm>
            <a:off x="4243950" y="1384375"/>
            <a:ext cx="4738200" cy="3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Now, everyone take a moment to choose your favorite resource and think </a:t>
            </a:r>
            <a:r>
              <a:rPr lang="en" sz="1600"/>
              <a:t>about</a:t>
            </a:r>
            <a:r>
              <a:rPr lang="en" sz="1600"/>
              <a:t> how it makes you feel inside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Is it a pleasant, unpleasant or neutral feeling?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Let’s track where in out body we can feel these “sensations”</a:t>
            </a:r>
            <a:endParaRPr sz="1600"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050" y="1546700"/>
            <a:ext cx="3926902" cy="2924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628650" y="11836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420775" y="1015475"/>
            <a:ext cx="81594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These resource kits are for you to use to help you whenever you need to feel more safe, calm, and peaceful.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What kinds of sensations came when we looked at our personal resources?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Do you think we could come up with more personal resources in the future? 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When might you want to use your resource kit?”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2"/>
          <p:cNvSpPr txBox="1"/>
          <p:nvPr>
            <p:ph type="title"/>
          </p:nvPr>
        </p:nvSpPr>
        <p:spPr>
          <a:xfrm>
            <a:off x="628650" y="16391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</a:pPr>
            <a:r>
              <a:rPr lang="en" sz="45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(Optional) Resource Stone</a:t>
            </a:r>
            <a:endParaRPr sz="45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96" name="Google Shape;196;p32"/>
          <p:cNvSpPr txBox="1"/>
          <p:nvPr>
            <p:ph idx="1" type="body"/>
          </p:nvPr>
        </p:nvSpPr>
        <p:spPr>
          <a:xfrm>
            <a:off x="178025" y="1254375"/>
            <a:ext cx="8561400" cy="32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Everyone please get into a Circle!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Now, everyone will get to choose a small stone/crystal/item from the bag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Keep this special </a:t>
            </a:r>
            <a:r>
              <a:rPr lang="en" sz="1600"/>
              <a:t>treasure</a:t>
            </a:r>
            <a:r>
              <a:rPr lang="en" sz="1600"/>
              <a:t> in your resource kit as a reminder to feel calm and safe. This will be our resource stone</a:t>
            </a:r>
            <a:endParaRPr sz="1600"/>
          </a:p>
          <a:p>
            <a:pPr indent="-330200" lvl="0" marL="4572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/>
              <a:t>Now, take a moment to </a:t>
            </a:r>
            <a:r>
              <a:rPr lang="en" sz="1600"/>
              <a:t>thinking</a:t>
            </a:r>
            <a:r>
              <a:rPr lang="en" sz="1600"/>
              <a:t> about </a:t>
            </a:r>
            <a:r>
              <a:rPr lang="en" sz="1600"/>
              <a:t>something</a:t>
            </a:r>
            <a:r>
              <a:rPr lang="en" sz="1600"/>
              <a:t> we are thankful for and then give your resource stone a little squeeze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