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Montserrat"/>
      <p:regular r:id="rId11"/>
      <p:bold r:id="rId12"/>
      <p:italic r:id="rId13"/>
      <p:boldItalic r:id="rId14"/>
    </p:embeddedFont>
    <p:embeddedFont>
      <p:font typeface="Arvo"/>
      <p:regular r:id="rId15"/>
      <p:bold r:id="rId16"/>
      <p:italic r:id="rId17"/>
      <p:boldItalic r:id="rId18"/>
    </p:embeddedFont>
    <p:embeddedFont>
      <p:font typeface="Libre Baskerville"/>
      <p:regular r:id="rId19"/>
      <p:bold r:id="rId20"/>
      <p:italic r:id="rId21"/>
    </p:embeddedFont>
    <p:embeddedFont>
      <p:font typeface="Helvetica Neue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Baskerville-bold.fntdata"/><Relationship Id="rId22" Type="http://schemas.openxmlformats.org/officeDocument/2006/relationships/font" Target="fonts/HelveticaNeue-regular.fntdata"/><Relationship Id="rId21" Type="http://schemas.openxmlformats.org/officeDocument/2006/relationships/font" Target="fonts/LibreBaskerville-italic.fntdata"/><Relationship Id="rId24" Type="http://schemas.openxmlformats.org/officeDocument/2006/relationships/font" Target="fonts/HelveticaNeue-italic.fntdata"/><Relationship Id="rId23" Type="http://schemas.openxmlformats.org/officeDocument/2006/relationships/font" Target="fonts/HelveticaNeue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HelveticaNeue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Montserrat-regular.fntdata"/><Relationship Id="rId10" Type="http://schemas.openxmlformats.org/officeDocument/2006/relationships/slide" Target="slides/slide5.xml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5" Type="http://schemas.openxmlformats.org/officeDocument/2006/relationships/font" Target="fonts/Arvo-regular.fntdata"/><Relationship Id="rId14" Type="http://schemas.openxmlformats.org/officeDocument/2006/relationships/font" Target="fonts/Montserrat-boldItalic.fntdata"/><Relationship Id="rId17" Type="http://schemas.openxmlformats.org/officeDocument/2006/relationships/font" Target="fonts/Arvo-italic.fntdata"/><Relationship Id="rId16" Type="http://schemas.openxmlformats.org/officeDocument/2006/relationships/font" Target="fonts/Arvo-bold.fntdata"/><Relationship Id="rId19" Type="http://schemas.openxmlformats.org/officeDocument/2006/relationships/font" Target="fonts/LibreBaskerville-regular.fntdata"/><Relationship Id="rId18" Type="http://schemas.openxmlformats.org/officeDocument/2006/relationships/font" Target="fonts/Arvo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80a69b30ef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180a69b30ef_0_1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80a69b30ef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180a69b30ef_0_1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27fa0756d8_2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127fa0756d8_2_5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27fa075700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127fa075700_1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3c26791d0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13c26791d09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Light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Helvetica Neue"/>
              <a:buNone/>
              <a:defRPr b="1" i="0" sz="27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4">
            <a:off x="-365923" y="-251306"/>
            <a:ext cx="4691940" cy="5386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1683" y="4460020"/>
            <a:ext cx="2023664" cy="475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Breaker - Blue">
  <p:cSld name="1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1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66" name="Google Shape;66;p11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Orange">
  <p:cSld name="2_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2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1" name="Google Shape;71;p12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2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73" name="Google Shape;73;p12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Green">
  <p:cSld name="3_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80" name="Google Shape;80;p13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4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5400000" scaled="0"/>
        </a:gra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5400000" scaled="0"/>
        </a:gra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5400000" scaled="0"/>
        </a:gra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628650" y="886135"/>
            <a:ext cx="30291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18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" name="Google Shape;108;p18"/>
          <p:cNvSpPr/>
          <p:nvPr/>
        </p:nvSpPr>
        <p:spPr>
          <a:xfrm>
            <a:off x="3809171" y="860088"/>
            <a:ext cx="5334900" cy="36663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5696763" y="2416254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Image and Content">
  <p:cSld name="Title, Image and Conte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Google Shape;112;p19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13" name="Google Shape;11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9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5" name="Google Shape;115;p19"/>
          <p:cNvSpPr/>
          <p:nvPr/>
        </p:nvSpPr>
        <p:spPr>
          <a:xfrm>
            <a:off x="0" y="860088"/>
            <a:ext cx="4468800" cy="36663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1454559" y="2416254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4675241" y="886135"/>
            <a:ext cx="38400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20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628650" y="889687"/>
            <a:ext cx="38568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0"/>
          <p:cNvSpPr txBox="1"/>
          <p:nvPr>
            <p:ph idx="2" type="body"/>
          </p:nvPr>
        </p:nvSpPr>
        <p:spPr>
          <a:xfrm>
            <a:off x="4744994" y="889687"/>
            <a:ext cx="37704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23" name="Google Shape;12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20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Dark">
  <p:cSld name="Title Slide - Dark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>
  <p:cSld name="Title and Content 3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21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628650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9" name="Google Shape;129;p21"/>
          <p:cNvSpPr txBox="1"/>
          <p:nvPr>
            <p:ph idx="2" type="body"/>
          </p:nvPr>
        </p:nvSpPr>
        <p:spPr>
          <a:xfrm>
            <a:off x="3351713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0" name="Google Shape;13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21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" name="Google Shape;132;p21"/>
          <p:cNvSpPr txBox="1"/>
          <p:nvPr>
            <p:ph idx="3" type="body"/>
          </p:nvPr>
        </p:nvSpPr>
        <p:spPr>
          <a:xfrm>
            <a:off x="6102146" y="8600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4">
  <p:cSld name="Title and Content 4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22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628650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7" name="Google Shape;137;p22"/>
          <p:cNvSpPr txBox="1"/>
          <p:nvPr>
            <p:ph idx="2" type="body"/>
          </p:nvPr>
        </p:nvSpPr>
        <p:spPr>
          <a:xfrm>
            <a:off x="3351713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8" name="Google Shape;13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22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0" name="Google Shape;140;p22"/>
          <p:cNvSpPr txBox="1"/>
          <p:nvPr>
            <p:ph idx="3" type="body"/>
          </p:nvPr>
        </p:nvSpPr>
        <p:spPr>
          <a:xfrm>
            <a:off x="6102146" y="8600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4" type="body"/>
          </p:nvPr>
        </p:nvSpPr>
        <p:spPr>
          <a:xfrm>
            <a:off x="617589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5" type="body"/>
          </p:nvPr>
        </p:nvSpPr>
        <p:spPr>
          <a:xfrm>
            <a:off x="3340652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6" type="body"/>
          </p:nvPr>
        </p:nvSpPr>
        <p:spPr>
          <a:xfrm>
            <a:off x="6091085" y="28443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46" name="Google Shape;14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41602">
            <a:off x="-240147" y="2649753"/>
            <a:ext cx="2775658" cy="318657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2" name="Google Shape;15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41602">
            <a:off x="-255455" y="2652124"/>
            <a:ext cx="2795614" cy="3204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6" name="Google Shape;15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5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type="ctrTitle"/>
          </p:nvPr>
        </p:nvSpPr>
        <p:spPr>
          <a:xfrm>
            <a:off x="0" y="1030616"/>
            <a:ext cx="9144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vo"/>
              <a:buNone/>
              <a:defRPr b="0" i="0" sz="4500" u="none" cap="none" strike="noStrike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 Slide_1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>
            <p:ph idx="1" type="subTitle"/>
          </p:nvPr>
        </p:nvSpPr>
        <p:spPr>
          <a:xfrm>
            <a:off x="705678" y="4045226"/>
            <a:ext cx="4313700" cy="9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b="1" i="0" sz="15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 Slide_2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/>
          <p:nvPr>
            <p:ph idx="1" type="subTitle"/>
          </p:nvPr>
        </p:nvSpPr>
        <p:spPr>
          <a:xfrm>
            <a:off x="705678" y="4045226"/>
            <a:ext cx="4313700" cy="9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b="1" i="0" sz="15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Green">
  <p:cSld name="Title Slide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range">
  <p:cSld name="Title Slide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76314" y="-246871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Light">
  <p:cSld name="Slide Breaker - Light"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7116" y="1069756"/>
            <a:ext cx="1995529" cy="229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p6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" name="Google Shape;36;p6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Blue">
  <p:cSld name="2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0" name="Google Shape;40;p7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Orange">
  <p:cSld name="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5" name="Google Shape;45;p8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Green">
  <p:cSld name="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0" name="Google Shape;50;p9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Blue">
  <p:cSld name="3_Slide Breaker - Blue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0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5" name="Google Shape;55;p10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cxnSp>
        <p:nvCxnSpPr>
          <p:cNvPr id="57" name="Google Shape;57;p10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0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theme" Target="../theme/theme2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/>
          <p:nvPr>
            <p:ph type="ctrTitle"/>
          </p:nvPr>
        </p:nvSpPr>
        <p:spPr>
          <a:xfrm>
            <a:off x="1143000" y="1792825"/>
            <a:ext cx="68580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b="0" lang="en" sz="4500">
                <a:latin typeface="Arvo"/>
                <a:ea typeface="Arvo"/>
                <a:cs typeface="Arvo"/>
                <a:sym typeface="Arvo"/>
              </a:rPr>
              <a:t>Building Resilience</a:t>
            </a:r>
            <a:endParaRPr/>
          </a:p>
        </p:txBody>
      </p:sp>
      <p:sp>
        <p:nvSpPr>
          <p:cNvPr id="169" name="Google Shape;169;p29"/>
          <p:cNvSpPr txBox="1"/>
          <p:nvPr>
            <p:ph idx="1" type="subTitle"/>
          </p:nvPr>
        </p:nvSpPr>
        <p:spPr>
          <a:xfrm>
            <a:off x="1087675" y="3213002"/>
            <a:ext cx="68580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</a:pPr>
            <a:r>
              <a:rPr b="1" lang="en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Resourcing</a:t>
            </a:r>
            <a:endParaRPr b="1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</a:pPr>
            <a:r>
              <a:t/>
            </a:r>
            <a:endParaRPr b="1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/>
          <p:nvPr>
            <p:ph type="ctrTitle"/>
          </p:nvPr>
        </p:nvSpPr>
        <p:spPr>
          <a:xfrm>
            <a:off x="4713857" y="214633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latin typeface="Arvo"/>
                <a:ea typeface="Arvo"/>
                <a:cs typeface="Arvo"/>
                <a:sym typeface="Arvo"/>
              </a:rPr>
              <a:t>Checking In</a:t>
            </a:r>
            <a:endParaRPr sz="4500"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/>
          <p:nvPr>
            <p:ph type="title"/>
          </p:nvPr>
        </p:nvSpPr>
        <p:spPr>
          <a:xfrm>
            <a:off x="628650" y="39051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70"/>
              <a:buFont typeface="Arvo"/>
              <a:buNone/>
            </a:pPr>
            <a:r>
              <a:rPr lang="en" sz="375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Using Your Compassion Drawing as a Personal Resource</a:t>
            </a:r>
            <a:endParaRPr sz="375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80" name="Google Shape;180;p31"/>
          <p:cNvSpPr txBox="1"/>
          <p:nvPr>
            <p:ph idx="1" type="body"/>
          </p:nvPr>
        </p:nvSpPr>
        <p:spPr>
          <a:xfrm>
            <a:off x="198525" y="1789325"/>
            <a:ext cx="5514600" cy="13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We are going to dive deeper to discuss what </a:t>
            </a:r>
            <a:r>
              <a:rPr lang="en" sz="1600"/>
              <a:t>sensations</a:t>
            </a:r>
            <a:r>
              <a:rPr lang="en" sz="1600"/>
              <a:t> we can feel!</a:t>
            </a:r>
            <a:endParaRPr sz="1600"/>
          </a:p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Take out your compassion drawing and point to the part that catches your eye</a:t>
            </a:r>
            <a:endParaRPr sz="1600"/>
          </a:p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Does anyone feel any “sensation” of feelings on your body: pleasant, neutral, unpleasant?</a:t>
            </a:r>
            <a:endParaRPr b="1"/>
          </a:p>
        </p:txBody>
      </p:sp>
      <p:pic>
        <p:nvPicPr>
          <p:cNvPr id="181" name="Google Shape;18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2450" y="2063175"/>
            <a:ext cx="3145201" cy="2067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2"/>
          <p:cNvSpPr txBox="1"/>
          <p:nvPr>
            <p:ph type="title"/>
          </p:nvPr>
        </p:nvSpPr>
        <p:spPr>
          <a:xfrm>
            <a:off x="628650" y="-19451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vo"/>
              <a:buNone/>
            </a:pPr>
            <a:r>
              <a:rPr lang="en">
                <a:solidFill>
                  <a:schemeClr val="lt1"/>
                </a:solidFill>
              </a:rPr>
              <a:t>Debrief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7" name="Google Shape;187;p32"/>
          <p:cNvSpPr txBox="1"/>
          <p:nvPr>
            <p:ph idx="1" type="body"/>
          </p:nvPr>
        </p:nvSpPr>
        <p:spPr>
          <a:xfrm>
            <a:off x="241500" y="1588725"/>
            <a:ext cx="8661000" cy="27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What did we discover about personal resources and sensations? </a:t>
            </a:r>
            <a:endParaRPr sz="1600"/>
          </a:p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What kinds of sensations came when we looked at our personal resources? </a:t>
            </a:r>
            <a:endParaRPr sz="1600"/>
          </a:p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Where in our bodies did we feel those sensations? </a:t>
            </a:r>
            <a:endParaRPr sz="1600"/>
          </a:p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Do you think we could come up with more personal resources in the future? </a:t>
            </a:r>
            <a:endParaRPr sz="1600"/>
          </a:p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If you ever feel unpleasant, do you think you could use one of your personal resources to help your body feel better?</a:t>
            </a:r>
            <a:endParaRPr sz="2500"/>
          </a:p>
        </p:txBody>
      </p:sp>
      <p:sp>
        <p:nvSpPr>
          <p:cNvPr id="188" name="Google Shape;188;p32"/>
          <p:cNvSpPr txBox="1"/>
          <p:nvPr>
            <p:ph type="title"/>
          </p:nvPr>
        </p:nvSpPr>
        <p:spPr>
          <a:xfrm>
            <a:off x="628650" y="11836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vo"/>
              <a:buNone/>
            </a:pPr>
            <a:r>
              <a:rPr lang="en" sz="4500">
                <a:solidFill>
                  <a:srgbClr val="88BB4A"/>
                </a:solidFill>
                <a:latin typeface="Arvo"/>
                <a:ea typeface="Arvo"/>
                <a:cs typeface="Arvo"/>
                <a:sym typeface="Arvo"/>
              </a:rPr>
              <a:t>Debrief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3"/>
          <p:cNvSpPr txBox="1"/>
          <p:nvPr>
            <p:ph type="title"/>
          </p:nvPr>
        </p:nvSpPr>
        <p:spPr>
          <a:xfrm>
            <a:off x="628650" y="11536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vo"/>
              <a:buNone/>
            </a:pPr>
            <a:r>
              <a:rPr lang="en" sz="4500">
                <a:solidFill>
                  <a:srgbClr val="1A5F8C"/>
                </a:solidFill>
                <a:latin typeface="Arvo"/>
                <a:ea typeface="Arvo"/>
                <a:cs typeface="Arvo"/>
                <a:sym typeface="Arvo"/>
              </a:rPr>
              <a:t>Writing</a:t>
            </a:r>
            <a:endParaRPr sz="4500">
              <a:solidFill>
                <a:srgbClr val="1A5F8C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94" name="Google Shape;194;p33"/>
          <p:cNvSpPr txBox="1"/>
          <p:nvPr>
            <p:ph idx="1" type="body"/>
          </p:nvPr>
        </p:nvSpPr>
        <p:spPr>
          <a:xfrm>
            <a:off x="577650" y="1254900"/>
            <a:ext cx="7988700" cy="20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Write about a time when you resourced using a </a:t>
            </a:r>
            <a:r>
              <a:rPr b="1" lang="en" sz="1600"/>
              <a:t>positive/kind memory </a:t>
            </a:r>
            <a:r>
              <a:rPr lang="en" sz="1600"/>
              <a:t>or when you used a </a:t>
            </a:r>
            <a:r>
              <a:rPr b="1" lang="en" sz="1600"/>
              <a:t>Help Now! strategy</a:t>
            </a:r>
            <a:r>
              <a:rPr lang="en" sz="1600"/>
              <a:t> and what the positive or neutral sensations felt like in your body. </a:t>
            </a:r>
            <a:endParaRPr sz="1600"/>
          </a:p>
        </p:txBody>
      </p:sp>
      <p:pic>
        <p:nvPicPr>
          <p:cNvPr id="195" name="Google Shape;19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8225" y="2792175"/>
            <a:ext cx="2907525" cy="196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