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Baskervville"/>
      <p:regular r:id="rId15"/>
      <p:italic r:id="rId16"/>
    </p:embeddedFont>
    <p:embeddedFont>
      <p:font typeface="Libre Baskerville"/>
      <p:regular r:id="rId17"/>
      <p:bold r:id="rId18"/>
      <p:italic r:id="rId19"/>
    </p:embeddedFon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Baskervville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LibreBaskerville-regular.fntdata"/><Relationship Id="rId16" Type="http://schemas.openxmlformats.org/officeDocument/2006/relationships/font" Target="fonts/Baskervville-italic.fntdata"/><Relationship Id="rId19" Type="http://schemas.openxmlformats.org/officeDocument/2006/relationships/font" Target="fonts/LibreBaskerville-italic.fntdata"/><Relationship Id="rId18" Type="http://schemas.openxmlformats.org/officeDocument/2006/relationships/font" Target="fonts/LibreBaskervill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b841a0888c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b841a0888c_0_5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841a0888c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b841a0888c_0_3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27fa0756d8_2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bd09b38d3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2bd09b38d3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bd09b38d3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2bd09b38d3_0_1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skervville"/>
              <a:buNone/>
              <a:defRPr sz="1500"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>
            <p:ph idx="2" type="pic"/>
          </p:nvPr>
        </p:nvSpPr>
        <p:spPr>
          <a:xfrm>
            <a:off x="0" y="-43106"/>
            <a:ext cx="4042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skervville"/>
              <a:buNone/>
              <a:defRPr sz="15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skervville"/>
              <a:buNone/>
              <a:defRPr sz="15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9" name="Google Shape;69;p12"/>
          <p:cNvSpPr/>
          <p:nvPr>
            <p:ph idx="2" type="pic"/>
          </p:nvPr>
        </p:nvSpPr>
        <p:spPr>
          <a:xfrm>
            <a:off x="0" y="-43106"/>
            <a:ext cx="4042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skervville"/>
              <a:buNone/>
              <a:defRPr sz="15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5" name="Google Shape;75;p13"/>
          <p:cNvSpPr/>
          <p:nvPr>
            <p:ph idx="2" type="pic"/>
          </p:nvPr>
        </p:nvSpPr>
        <p:spPr>
          <a:xfrm>
            <a:off x="0" y="-43106"/>
            <a:ext cx="4042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76" name="Google Shape;76;p1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skervville"/>
              <a:buChar char="•"/>
              <a:defRPr i="0" sz="9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skervville"/>
              <a:buChar char="•"/>
              <a:defRPr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Baskervville"/>
              <a:buChar char="•"/>
              <a:defRPr i="0" sz="1100"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Baskervville"/>
              <a:buChar char="•"/>
              <a:defRPr i="0" sz="1100"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Baskervville"/>
              <a:buChar char="•"/>
              <a:defRPr i="0" sz="1100"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Baskervville"/>
              <a:buChar char="•"/>
              <a:defRPr i="0" sz="1100"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Baskervville"/>
              <a:buChar char="•"/>
              <a:defRPr i="0" sz="1100"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" name="Google Shape;104;p18"/>
          <p:cNvSpPr/>
          <p:nvPr>
            <p:ph idx="2" type="pic"/>
          </p:nvPr>
        </p:nvSpPr>
        <p:spPr>
          <a:xfrm>
            <a:off x="4180481" y="846206"/>
            <a:ext cx="4968600" cy="366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Font typeface="Baskervville"/>
              <a:buChar char="•"/>
              <a:defRPr i="0" sz="1100"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Font typeface="Baskervville"/>
              <a:buChar char="•"/>
              <a:defRPr i="0" sz="1100"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Font typeface="Baskervville"/>
              <a:buChar char="•"/>
              <a:defRPr i="0" sz="1100"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Font typeface="Baskervville"/>
              <a:buChar char="•"/>
              <a:defRPr i="0" sz="1100"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Font typeface="Baskervville"/>
              <a:buChar char="•"/>
              <a:defRPr i="0" sz="1100"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sp>
        <p:nvSpPr>
          <p:cNvPr id="111" name="Google Shape;111;p19"/>
          <p:cNvSpPr/>
          <p:nvPr>
            <p:ph idx="2" type="pic"/>
          </p:nvPr>
        </p:nvSpPr>
        <p:spPr>
          <a:xfrm>
            <a:off x="-38437" y="846206"/>
            <a:ext cx="4572600" cy="366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sp>
        <p:nvSpPr>
          <p:cNvPr id="116" name="Google Shape;116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skervville"/>
              <a:buNone/>
              <a:defRPr sz="15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sp>
        <p:nvSpPr>
          <p:cNvPr id="123" name="Google Shape;123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" name="Google Shape;134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skervville"/>
              <a:buChar char="•"/>
              <a:defRPr i="0" sz="900">
                <a:latin typeface="Baskervville"/>
                <a:ea typeface="Baskervville"/>
                <a:cs typeface="Baskervville"/>
                <a:sym typeface="Baskerv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skervville"/>
              <a:buChar char="•"/>
              <a:defRPr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 1">
  <p:cSld name="4_Title and Content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5" name="Google Shape;155;p2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8" name="Google Shape;158;p26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skervville"/>
              <a:buNone/>
              <a:defRPr sz="15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skervville"/>
              <a:buNone/>
              <a:defRPr sz="15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skervville"/>
              <a:buNone/>
              <a:defRPr sz="1500"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skervville"/>
              <a:buNone/>
              <a:defRPr sz="15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skervville"/>
              <a:buNone/>
              <a:defRPr sz="15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skervville"/>
              <a:buNone/>
              <a:defRPr sz="1500">
                <a:solidFill>
                  <a:schemeClr val="lt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>
            <p:ph idx="2" type="pic"/>
          </p:nvPr>
        </p:nvSpPr>
        <p:spPr>
          <a:xfrm>
            <a:off x="0" y="-43106"/>
            <a:ext cx="4042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55" name="Google Shape;55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" name="Google Shape;5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skervville"/>
              <a:buNone/>
              <a:defRPr sz="1500"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b="0" lang="en" sz="3600"/>
              <a:t>Creating a Compassionate Classroom</a:t>
            </a:r>
            <a:endParaRPr sz="3600"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lang="en">
                <a:latin typeface="Baskervville"/>
                <a:ea typeface="Baskervville"/>
                <a:cs typeface="Baskervville"/>
                <a:sym typeface="Baskervville"/>
              </a:rPr>
              <a:t>Exploring Compassion</a:t>
            </a:r>
            <a:endParaRPr>
              <a:latin typeface="Baskervville"/>
              <a:ea typeface="Baskervville"/>
              <a:cs typeface="Baskervville"/>
              <a:sym typeface="Baskervvill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t/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3600"/>
              <a:t>Checking In</a:t>
            </a:r>
            <a:endParaRPr sz="3600"/>
          </a:p>
        </p:txBody>
      </p:sp>
      <p:sp>
        <p:nvSpPr>
          <p:cNvPr id="171" name="Google Shape;171;p28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>
                <a:solidFill>
                  <a:srgbClr val="DA4E1F"/>
                </a:solidFill>
              </a:rPr>
              <a:t>Step In, Step Out</a:t>
            </a:r>
            <a:endParaRPr>
              <a:solidFill>
                <a:srgbClr val="DA4E1F"/>
              </a:solidFill>
            </a:endParaRPr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1100"/>
              <a:buFont typeface="Baskervville"/>
              <a:buChar char="•"/>
            </a:pPr>
            <a:r>
              <a:rPr lang="en">
                <a:latin typeface="Baskervville"/>
                <a:ea typeface="Baskervville"/>
                <a:cs typeface="Baskervville"/>
                <a:sym typeface="Baskervville"/>
              </a:rPr>
              <a:t>When I say something you like, step in the circle.</a:t>
            </a:r>
            <a:endParaRPr>
              <a:latin typeface="Baskervville"/>
              <a:ea typeface="Baskervville"/>
              <a:cs typeface="Baskervville"/>
              <a:sym typeface="Baskervvill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A4E1F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</a:pPr>
            <a:r>
              <a:rPr lang="en"/>
              <a:t>When I say something you dislike, step out of the circle.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A4E1F"/>
              </a:solidFill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latin typeface="Baskervville"/>
              <a:ea typeface="Baskervville"/>
              <a:cs typeface="Baskervville"/>
              <a:sym typeface="Baskerv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latin typeface="Baskervville"/>
              <a:ea typeface="Baskervville"/>
              <a:cs typeface="Baskervville"/>
              <a:sym typeface="Baskervville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049" y="782638"/>
            <a:ext cx="3578225" cy="35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>
                <a:solidFill>
                  <a:srgbClr val="DA4E1F"/>
                </a:solidFill>
              </a:rPr>
              <a:t>Remembering and Drawing Kindness</a:t>
            </a:r>
            <a:endParaRPr>
              <a:solidFill>
                <a:srgbClr val="DA4E1F"/>
              </a:solidFill>
            </a:endParaRPr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628650" y="886125"/>
            <a:ext cx="32328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</a:pPr>
            <a:r>
              <a:rPr lang="en"/>
              <a:t>Imaging a time when someone was kind to you. 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</a:pPr>
            <a:r>
              <a:rPr lang="en"/>
              <a:t>What did it look like? What did it feel like? What did you look like? What did you feel like?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</a:pPr>
            <a:r>
              <a:rPr lang="en"/>
              <a:t>Draw a picture of this memory.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 b="0" l="3989" r="4711" t="5589"/>
          <a:stretch/>
        </p:blipFill>
        <p:spPr>
          <a:xfrm>
            <a:off x="4361425" y="1118063"/>
            <a:ext cx="4208475" cy="290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>
                <a:solidFill>
                  <a:srgbClr val="DA4E1F"/>
                </a:solidFill>
              </a:rPr>
              <a:t>Debrief</a:t>
            </a:r>
            <a:endParaRPr>
              <a:solidFill>
                <a:srgbClr val="DA4E1F"/>
              </a:solidFill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628650" y="886125"/>
            <a:ext cx="78867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</a:pPr>
            <a:r>
              <a:rPr lang="en"/>
              <a:t>W</a:t>
            </a:r>
            <a:r>
              <a:rPr lang="en"/>
              <a:t>hat do you think: do we all want to be happy?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>
              <a:solidFill>
                <a:srgbClr val="DA4E1F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</a:pPr>
            <a:r>
              <a:rPr lang="en"/>
              <a:t>Do we all like kindness more than meanness?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</a:pPr>
            <a:r>
              <a:rPr lang="en"/>
              <a:t>How do we feel when people are kind to us?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</a:pPr>
            <a:r>
              <a:rPr lang="en"/>
              <a:t>How do we feel when people are mean?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</a:pPr>
            <a:r>
              <a:rPr lang="en"/>
              <a:t>In one word or sentence, is there anything you learned today about kindness?</a:t>
            </a:r>
            <a:endParaRPr>
              <a:solidFill>
                <a:srgbClr val="DA4E1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