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6858000" cx="12192000"/>
  <p:notesSz cx="6858000" cy="9144000"/>
  <p:embeddedFontLst>
    <p:embeddedFont>
      <p:font typeface="Montserrat"/>
      <p:regular r:id="rId10"/>
      <p:bold r:id="rId11"/>
      <p:italic r:id="rId12"/>
      <p:boldItalic r:id="rId13"/>
    </p:embeddedFont>
    <p:embeddedFont>
      <p:font typeface="Arvo"/>
      <p:regular r:id="rId14"/>
      <p:bold r:id="rId15"/>
      <p:italic r:id="rId16"/>
      <p:boldItalic r:id="rId17"/>
    </p:embeddedFont>
    <p:embeddedFont>
      <p:font typeface="Libre Baskerville"/>
      <p:regular r:id="rId18"/>
      <p:bold r:id="rId19"/>
      <p:italic r:id="rId20"/>
    </p:embeddedFont>
    <p:embeddedFont>
      <p:font typeface="Helvetica Neue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Baskerville-italic.fntdata"/><Relationship Id="rId22" Type="http://schemas.openxmlformats.org/officeDocument/2006/relationships/font" Target="fonts/HelveticaNeue-bold.fntdata"/><Relationship Id="rId21" Type="http://schemas.openxmlformats.org/officeDocument/2006/relationships/font" Target="fonts/HelveticaNeue-regular.fntdata"/><Relationship Id="rId24" Type="http://schemas.openxmlformats.org/officeDocument/2006/relationships/font" Target="fonts/HelveticaNeue-boldItalic.fntdata"/><Relationship Id="rId23" Type="http://schemas.openxmlformats.org/officeDocument/2006/relationships/font" Target="fonts/HelveticaNeu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5" Type="http://schemas.openxmlformats.org/officeDocument/2006/relationships/font" Target="fonts/Arvo-bold.fntdata"/><Relationship Id="rId14" Type="http://schemas.openxmlformats.org/officeDocument/2006/relationships/font" Target="fonts/Arvo-regular.fntdata"/><Relationship Id="rId17" Type="http://schemas.openxmlformats.org/officeDocument/2006/relationships/font" Target="fonts/Arvo-boldItalic.fntdata"/><Relationship Id="rId16" Type="http://schemas.openxmlformats.org/officeDocument/2006/relationships/font" Target="fonts/Arvo-italic.fntdata"/><Relationship Id="rId19" Type="http://schemas.openxmlformats.org/officeDocument/2006/relationships/font" Target="fonts/LibreBaskerville-bold.fntdata"/><Relationship Id="rId18" Type="http://schemas.openxmlformats.org/officeDocument/2006/relationships/font" Target="fonts/LibreBaskervill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38b88eaf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38b88eaff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38b88eaff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238b88eaff1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38b88eaff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g238b88eaff1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8b88eaff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38b88eaff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38b88eaff1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38b88eaff1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1524000" y="2390433"/>
            <a:ext cx="9144000" cy="17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vo"/>
              <a:buNone/>
            </a:pPr>
            <a:r>
              <a:rPr b="0" lang="en-US" sz="6000">
                <a:latin typeface="Arvo"/>
                <a:ea typeface="Arvo"/>
                <a:cs typeface="Arvo"/>
                <a:sym typeface="Arvo"/>
              </a:rPr>
              <a:t>We’re All in This Together</a:t>
            </a:r>
            <a:endParaRPr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1450233" y="4284003"/>
            <a:ext cx="91440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None/>
            </a:pPr>
            <a:r>
              <a:rPr b="1" lang="en-US">
                <a:solidFill>
                  <a:srgbClr val="7F7F7F"/>
                </a:solidFill>
                <a:latin typeface="Montserrat"/>
                <a:ea typeface="Montserrat"/>
                <a:cs typeface="Montserrat"/>
                <a:sym typeface="Montserrat"/>
              </a:rPr>
              <a:t>Learning Experience: Feedback Loops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7"/>
          <p:cNvSpPr txBox="1"/>
          <p:nvPr>
            <p:ph type="ctrTitle"/>
          </p:nvPr>
        </p:nvSpPr>
        <p:spPr>
          <a:xfrm>
            <a:off x="6285142" y="2861784"/>
            <a:ext cx="5068800" cy="1134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latin typeface="Arvo"/>
                <a:ea typeface="Arvo"/>
                <a:cs typeface="Arvo"/>
                <a:sym typeface="Arvo"/>
              </a:rPr>
              <a:t>Checking In</a:t>
            </a:r>
            <a:endParaRPr sz="6000">
              <a:latin typeface="Arvo"/>
              <a:ea typeface="Arvo"/>
              <a:cs typeface="Arvo"/>
              <a:sym typeface="Arv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 txBox="1"/>
          <p:nvPr>
            <p:ph type="title"/>
          </p:nvPr>
        </p:nvSpPr>
        <p:spPr>
          <a:xfrm>
            <a:off x="838200" y="1060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Feedback Loops</a:t>
            </a:r>
            <a:endParaRPr sz="60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74" name="Google Shape;174;p28"/>
          <p:cNvSpPr txBox="1"/>
          <p:nvPr>
            <p:ph idx="1" type="body"/>
          </p:nvPr>
        </p:nvSpPr>
        <p:spPr>
          <a:xfrm>
            <a:off x="427200" y="1458213"/>
            <a:ext cx="11337600" cy="11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DA4E1F"/>
                </a:solidFill>
                <a:latin typeface="Arial"/>
                <a:ea typeface="Arial"/>
                <a:cs typeface="Arial"/>
                <a:sym typeface="Arial"/>
              </a:rPr>
              <a:t>Feedback loop:</a:t>
            </a:r>
            <a:r>
              <a:rPr lang="en-US" sz="2000">
                <a:solidFill>
                  <a:srgbClr val="DA4E1F"/>
                </a:solidFill>
                <a:latin typeface="Arial"/>
                <a:ea typeface="Arial"/>
                <a:cs typeface="Arial"/>
                <a:sym typeface="Arial"/>
              </a:rPr>
              <a:t> when something goes around in a circle and grows bigger and bigger unless something stops it. A loop means a circle. "Feedback" is because it keeps feeding on itself and growing and growing.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28"/>
          <p:cNvSpPr txBox="1"/>
          <p:nvPr/>
        </p:nvSpPr>
        <p:spPr>
          <a:xfrm>
            <a:off x="427200" y="2651725"/>
            <a:ext cx="11588400" cy="348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Read The Cupcake Story Part 1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was Alice feeling when she began giving out cupcakes? What was Kofi feeling?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might happen if they keep feeling hurt and doing unkind things to each other?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Where do you think they are in their zones ­high zone, low zone, or OK zone?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do they need?</a:t>
            </a:r>
            <a:endParaRPr sz="2100"/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US" sz="2100"/>
              <a:t>What risky emotions might they be feeling?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Read The Cupcake Story Part 2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</a:rPr>
              <a:t>How should we draw the positive feedback loop?</a:t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838200" y="18221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vo"/>
              <a:buNone/>
            </a:pPr>
            <a:r>
              <a:rPr lang="en-US" sz="5100">
                <a:solidFill>
                  <a:srgbClr val="DA4E1F"/>
                </a:solidFill>
                <a:latin typeface="Arvo"/>
                <a:ea typeface="Arvo"/>
                <a:cs typeface="Arvo"/>
                <a:sym typeface="Arvo"/>
              </a:rPr>
              <a:t>Changing a Negative Feedback Loop into a Positive One</a:t>
            </a:r>
            <a:endParaRPr sz="5100">
              <a:solidFill>
                <a:srgbClr val="DA4E1F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1" name="Google Shape;181;p29"/>
          <p:cNvSpPr txBox="1"/>
          <p:nvPr/>
        </p:nvSpPr>
        <p:spPr>
          <a:xfrm>
            <a:off x="5918950" y="2343900"/>
            <a:ext cx="5709000" cy="21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Pretend you are Alice or Kofi in the story.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Imagine what you could have done to change the negative feedback loop into a  positive one.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-US" sz="2000">
                <a:solidFill>
                  <a:schemeClr val="dk1"/>
                </a:solidFill>
              </a:rPr>
              <a:t>Draw your ideas.</a:t>
            </a:r>
            <a:endParaRPr sz="2000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800" y="2352950"/>
            <a:ext cx="4771750" cy="382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title"/>
          </p:nvPr>
        </p:nvSpPr>
        <p:spPr>
          <a:xfrm>
            <a:off x="838200" y="-14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vo"/>
              <a:buNone/>
            </a:pPr>
            <a:r>
              <a:rPr lang="en-US" sz="6000">
                <a:solidFill>
                  <a:srgbClr val="88BB4A"/>
                </a:solidFill>
                <a:latin typeface="Arvo"/>
                <a:ea typeface="Arvo"/>
                <a:cs typeface="Arvo"/>
                <a:sym typeface="Arvo"/>
              </a:rPr>
              <a:t>Debrief</a:t>
            </a:r>
            <a:endParaRPr sz="6000">
              <a:solidFill>
                <a:srgbClr val="88BB4A"/>
              </a:solidFill>
              <a:latin typeface="Arvo"/>
              <a:ea typeface="Arvo"/>
              <a:cs typeface="Arvo"/>
              <a:sym typeface="Arvo"/>
            </a:endParaRPr>
          </a:p>
        </p:txBody>
      </p:sp>
      <p:sp>
        <p:nvSpPr>
          <p:cNvPr id="188" name="Google Shape;188;p30"/>
          <p:cNvSpPr txBox="1"/>
          <p:nvPr>
            <p:ph idx="1" type="body"/>
          </p:nvPr>
        </p:nvSpPr>
        <p:spPr>
          <a:xfrm>
            <a:off x="838200" y="2236600"/>
            <a:ext cx="5378700" cy="37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94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Have you seen positive feedback loops in our classroom?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794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Have you ever been part of a positive feedback loop?</a:t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-2794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>
                <a:latin typeface="Arial"/>
                <a:ea typeface="Arial"/>
                <a:cs typeface="Arial"/>
                <a:sym typeface="Arial"/>
              </a:rPr>
              <a:t>How can we create more positive feedback loops in the classroom?</a:t>
            </a:r>
            <a:endParaRPr sz="2100"/>
          </a:p>
          <a:p>
            <a:pPr indent="-50800" lvl="0" marL="241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100"/>
          </a:p>
        </p:txBody>
      </p:sp>
      <p:pic>
        <p:nvPicPr>
          <p:cNvPr id="189" name="Google Shape;18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6750" y="2022000"/>
            <a:ext cx="5378826" cy="391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