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Arvo"/>
      <p:regular r:id="rId14"/>
      <p:bold r:id="rId15"/>
      <p:italic r:id="rId16"/>
      <p:boldItalic r:id="rId17"/>
    </p:embeddedFont>
    <p:embeddedFont>
      <p:font typeface="Libre Baskerville"/>
      <p:regular r:id="rId18"/>
      <p:bold r:id="rId19"/>
      <p: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5" Type="http://schemas.openxmlformats.org/officeDocument/2006/relationships/font" Target="fonts/Arvo-bold.fntdata"/><Relationship Id="rId14" Type="http://schemas.openxmlformats.org/officeDocument/2006/relationships/font" Target="fonts/Arvo-regular.fntdata"/><Relationship Id="rId17" Type="http://schemas.openxmlformats.org/officeDocument/2006/relationships/font" Target="fonts/Arvo-boldItalic.fntdata"/><Relationship Id="rId16" Type="http://schemas.openxmlformats.org/officeDocument/2006/relationships/font" Target="fonts/Arvo-italic.fntdata"/><Relationship Id="rId19" Type="http://schemas.openxmlformats.org/officeDocument/2006/relationships/font" Target="fonts/LibreBaskerville-bold.fntdata"/><Relationship Id="rId18" Type="http://schemas.openxmlformats.org/officeDocument/2006/relationships/font" Target="fonts/LibreBaskervill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7909e96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37909e967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7909e9670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Posture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US" sz="1000">
                <a:solidFill>
                  <a:schemeClr val="dk1"/>
                </a:solidFill>
              </a:rPr>
              <a:t>Comfortable and upright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US" sz="1000">
                <a:solidFill>
                  <a:schemeClr val="dk1"/>
                </a:solidFill>
              </a:rPr>
              <a:t>Keep eyes open or closed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Resource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US" sz="1000">
                <a:solidFill>
                  <a:schemeClr val="dk1"/>
                </a:solidFill>
              </a:rPr>
              <a:t>Choose from your kit or think of a new one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US" sz="1000">
                <a:solidFill>
                  <a:schemeClr val="dk1"/>
                </a:solidFill>
              </a:rPr>
              <a:t>Focus quietly on your resource or do grounding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Sensations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US" sz="1000">
                <a:solidFill>
                  <a:schemeClr val="dk1"/>
                </a:solidFill>
              </a:rPr>
              <a:t>Notice any sensations or feelings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US" sz="1000">
                <a:solidFill>
                  <a:schemeClr val="dk1"/>
                </a:solidFill>
              </a:rPr>
              <a:t>Shift to a better feeling place if necessary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Breathing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US" sz="1000">
                <a:solidFill>
                  <a:schemeClr val="dk1"/>
                </a:solidFill>
              </a:rPr>
              <a:t>Pay attention to breath entering and leaving your body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US" sz="1000">
                <a:solidFill>
                  <a:schemeClr val="dk1"/>
                </a:solidFill>
              </a:rPr>
              <a:t>Return to your resource or grounding if uncomfortable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US" sz="1000">
                <a:solidFill>
                  <a:schemeClr val="dk1"/>
                </a:solidFill>
              </a:rPr>
              <a:t>Count your breath if necessary</a:t>
            </a:r>
            <a:endParaRPr sz="1000"/>
          </a:p>
        </p:txBody>
      </p:sp>
      <p:sp>
        <p:nvSpPr>
          <p:cNvPr id="166" name="Google Shape;166;g237909e9670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59507cbe6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59507cbe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7909e9670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37909e9670_0_3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524000" y="2390433"/>
            <a:ext cx="91440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-US" sz="6000">
                <a:latin typeface="Arvo"/>
                <a:ea typeface="Arvo"/>
                <a:cs typeface="Arvo"/>
                <a:sym typeface="Arvo"/>
              </a:rPr>
              <a:t>We’re All in This Together</a:t>
            </a:r>
            <a:endParaRPr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450233" y="4284003"/>
            <a:ext cx="9144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b="1" lang="en-US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 Experience: Exploring Systems Thinking</a:t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vo"/>
                <a:ea typeface="Arvo"/>
                <a:cs typeface="Arvo"/>
                <a:sym typeface="Arvo"/>
              </a:rPr>
              <a:t>What is Systems Thinking?</a:t>
            </a:r>
            <a:endParaRPr sz="32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628650" y="1386850"/>
            <a:ext cx="5913900" cy="4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Systems Thinking Checklist</a:t>
            </a:r>
            <a:endParaRPr b="1" sz="2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Baskerville"/>
              <a:buAutoNum type="arabicPeriod"/>
            </a:pPr>
            <a:r>
              <a:rPr lang="en-US" sz="2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Does it have parts and what are they? </a:t>
            </a:r>
            <a:endParaRPr sz="2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Baskerville"/>
              <a:buAutoNum type="arabicPeriod"/>
            </a:pPr>
            <a:r>
              <a:rPr lang="en-US" sz="2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Are the parts connected to each other? How?</a:t>
            </a:r>
            <a:endParaRPr sz="2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Baskerville"/>
              <a:buAutoNum type="arabicPeriod"/>
            </a:pPr>
            <a:r>
              <a:rPr lang="en-US" sz="2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we change one part, does it affect other parts? How? </a:t>
            </a:r>
            <a:endParaRPr sz="2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Baskerville"/>
              <a:buAutoNum type="arabicPeriod"/>
            </a:pPr>
            <a:r>
              <a:rPr lang="en-US" sz="2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Are the parts connected to other things on the outside?</a:t>
            </a:r>
            <a:endParaRPr sz="2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115" y="1386850"/>
            <a:ext cx="4431135" cy="4252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Arvo"/>
                <a:ea typeface="Arvo"/>
                <a:cs typeface="Arvo"/>
                <a:sym typeface="Arvo"/>
              </a:rPr>
              <a:t>Seeing the School as a System</a:t>
            </a:r>
            <a:endParaRPr sz="37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2877325" y="1744325"/>
            <a:ext cx="5609700" cy="4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ibre Baskerville"/>
              <a:buChar char="●"/>
            </a:pPr>
            <a:r>
              <a:rPr lang="en-US" sz="19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Who are the people who make up our school?</a:t>
            </a:r>
            <a:endParaRPr sz="19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ibre Baskerville"/>
              <a:buChar char="●"/>
            </a:pPr>
            <a:r>
              <a:rPr lang="en-US" sz="19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are the people in this system connected?</a:t>
            </a:r>
            <a:endParaRPr sz="19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ibre Baskerville"/>
              <a:buChar char="○"/>
            </a:pPr>
            <a:r>
              <a:rPr lang="en-US" sz="1900">
                <a:latin typeface="Libre Baskerville"/>
                <a:ea typeface="Libre Baskerville"/>
                <a:cs typeface="Libre Baskerville"/>
                <a:sym typeface="Libre Baskerville"/>
              </a:rPr>
              <a:t>In what ways are they similar to the students? In what ways are they different? </a:t>
            </a:r>
            <a:endParaRPr sz="19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ibre Baskerville"/>
              <a:buChar char="●"/>
            </a:pPr>
            <a:r>
              <a:rPr lang="en-US" sz="19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if we were to change one part of this system?</a:t>
            </a:r>
            <a:endParaRPr sz="19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7025" y="3120125"/>
            <a:ext cx="2866770" cy="1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838200" y="-1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60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838200" y="1829100"/>
            <a:ext cx="105156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Baskerville"/>
              <a:buChar char="●"/>
            </a:pPr>
            <a:r>
              <a:rPr lang="en-US" sz="2000"/>
              <a:t>Thinking about systems helps us realize how important each part is and how important each person is, because each person's actions affect other people.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Baskerville"/>
              <a:buChar char="●"/>
            </a:pPr>
            <a:r>
              <a:rPr lang="en-US" sz="2000"/>
              <a:t>Who are the people you affect?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Baskerville"/>
              <a:buChar char="●"/>
            </a:pPr>
            <a:r>
              <a:rPr lang="en-US" sz="2000"/>
              <a:t>Who is affected by your actions and your decisions?</a:t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