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6858000" cx="12192000"/>
  <p:notesSz cx="6858000" cy="9144000"/>
  <p:embeddedFontLst>
    <p:embeddedFont>
      <p:font typeface="Montserrat"/>
      <p:regular r:id="rId10"/>
      <p:bold r:id="rId11"/>
      <p:italic r:id="rId12"/>
      <p:boldItalic r:id="rId13"/>
    </p:embeddedFont>
    <p:embeddedFont>
      <p:font typeface="Arvo"/>
      <p:regular r:id="rId14"/>
      <p:bold r:id="rId15"/>
      <p:italic r:id="rId16"/>
      <p:boldItalic r:id="rId17"/>
    </p:embeddedFont>
    <p:embeddedFont>
      <p:font typeface="Libre Baskerville"/>
      <p:regular r:id="rId18"/>
      <p:bold r:id="rId19"/>
      <p:italic r:id="rId20"/>
    </p:embeddedFont>
    <p:embeddedFont>
      <p:font typeface="Helvetica Neu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Baskerville-italic.fntdata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font" Target="fonts/Montserrat-bold.fntdata"/><Relationship Id="rId10" Type="http://schemas.openxmlformats.org/officeDocument/2006/relationships/font" Target="fonts/Montserrat-regular.fntdata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italic.fntdata"/><Relationship Id="rId15" Type="http://schemas.openxmlformats.org/officeDocument/2006/relationships/font" Target="fonts/Arvo-bold.fntdata"/><Relationship Id="rId14" Type="http://schemas.openxmlformats.org/officeDocument/2006/relationships/font" Target="fonts/Arvo-regular.fntdata"/><Relationship Id="rId17" Type="http://schemas.openxmlformats.org/officeDocument/2006/relationships/font" Target="fonts/Arvo-boldItalic.fntdata"/><Relationship Id="rId16" Type="http://schemas.openxmlformats.org/officeDocument/2006/relationships/font" Target="fonts/Arvo-italic.fntdata"/><Relationship Id="rId19" Type="http://schemas.openxmlformats.org/officeDocument/2006/relationships/font" Target="fonts/LibreBaskerville-bold.fntdata"/><Relationship Id="rId18" Type="http://schemas.openxmlformats.org/officeDocument/2006/relationships/font" Target="fonts/LibreBaskervill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d439c18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2d439c185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9507cbe6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9507cbe6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9507cbe6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59507cbe6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9507cbe6e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9507cbe6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Light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285142" y="2375451"/>
            <a:ext cx="5068658" cy="1134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 b="1" i="0"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285141" y="36020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 rot="941603">
            <a:off x="-487898" y="-335076"/>
            <a:ext cx="6255920" cy="71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5577" y="5946693"/>
            <a:ext cx="2698221" cy="63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Breaker - Blue">
  <p:cSld name="1_Slide Breaker - Blue">
    <p:bg>
      <p:bgPr>
        <a:gradFill>
          <a:gsLst>
            <a:gs pos="0">
              <a:srgbClr val="1A5F8C"/>
            </a:gs>
            <a:gs pos="78000">
              <a:srgbClr val="062A41"/>
            </a:gs>
            <a:gs pos="100000">
              <a:srgbClr val="062A41"/>
            </a:gs>
          </a:gsLst>
          <a:lin ang="4200000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0"/>
            <a:ext cx="538941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 txBox="1"/>
          <p:nvPr>
            <p:ph type="ctrTitle"/>
          </p:nvPr>
        </p:nvSpPr>
        <p:spPr>
          <a:xfrm>
            <a:off x="6096000" y="3187127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115065" y="4207763"/>
            <a:ext cx="2245104" cy="25732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/>
          <p:nvPr/>
        </p:nvSpPr>
        <p:spPr>
          <a:xfrm>
            <a:off x="1654947" y="218276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  <p:sp>
        <p:nvSpPr>
          <p:cNvPr id="66" name="Google Shape;66;p11"/>
          <p:cNvSpPr txBox="1"/>
          <p:nvPr>
            <p:ph idx="1" type="subTitle"/>
          </p:nvPr>
        </p:nvSpPr>
        <p:spPr>
          <a:xfrm>
            <a:off x="6096000" y="3828116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Breaker - Orange">
  <p:cSld name="2_Slide Breaker - Orange">
    <p:bg>
      <p:bgPr>
        <a:gradFill>
          <a:gsLst>
            <a:gs pos="0">
              <a:srgbClr val="DA4E1F"/>
            </a:gs>
            <a:gs pos="78000">
              <a:srgbClr val="6E2A1D"/>
            </a:gs>
            <a:gs pos="100000">
              <a:srgbClr val="6E2A1D"/>
            </a:gs>
          </a:gsLst>
          <a:lin ang="4200000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0" y="0"/>
            <a:ext cx="538941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 txBox="1"/>
          <p:nvPr>
            <p:ph type="ctrTitle"/>
          </p:nvPr>
        </p:nvSpPr>
        <p:spPr>
          <a:xfrm>
            <a:off x="6096000" y="3187127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12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115065" y="4207763"/>
            <a:ext cx="2245104" cy="257323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/>
          <p:nvPr/>
        </p:nvSpPr>
        <p:spPr>
          <a:xfrm>
            <a:off x="1654947" y="218276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  <p:sp>
        <p:nvSpPr>
          <p:cNvPr id="73" name="Google Shape;73;p12"/>
          <p:cNvSpPr txBox="1"/>
          <p:nvPr>
            <p:ph idx="1" type="subTitle"/>
          </p:nvPr>
        </p:nvSpPr>
        <p:spPr>
          <a:xfrm>
            <a:off x="6096000" y="3828116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lide Breaker - Green">
  <p:cSld name="3_Slide Breaker - Green">
    <p:bg>
      <p:bgPr>
        <a:gradFill>
          <a:gsLst>
            <a:gs pos="0">
              <a:srgbClr val="88BB4A"/>
            </a:gs>
            <a:gs pos="78000">
              <a:srgbClr val="4E662C"/>
            </a:gs>
            <a:gs pos="100000">
              <a:srgbClr val="4E662C"/>
            </a:gs>
          </a:gsLst>
          <a:lin ang="4200000" scaled="0"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/>
          <p:nvPr/>
        </p:nvSpPr>
        <p:spPr>
          <a:xfrm>
            <a:off x="0" y="0"/>
            <a:ext cx="538941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>
            <p:ph type="ctrTitle"/>
          </p:nvPr>
        </p:nvSpPr>
        <p:spPr>
          <a:xfrm>
            <a:off x="6096000" y="3187127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115065" y="4207763"/>
            <a:ext cx="2245104" cy="257323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1654947" y="218276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  <p:sp>
        <p:nvSpPr>
          <p:cNvPr id="80" name="Google Shape;80;p13"/>
          <p:cNvSpPr txBox="1"/>
          <p:nvPr>
            <p:ph idx="1" type="subTitle"/>
          </p:nvPr>
        </p:nvSpPr>
        <p:spPr>
          <a:xfrm>
            <a:off x="6096000" y="3828116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838200" y="1181513"/>
            <a:ext cx="10515600" cy="49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4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gradFill>
          <a:gsLst>
            <a:gs pos="0">
              <a:srgbClr val="1A5F8C"/>
            </a:gs>
            <a:gs pos="78000">
              <a:srgbClr val="062A41"/>
            </a:gs>
            <a:gs pos="100000">
              <a:srgbClr val="062A41"/>
            </a:gs>
          </a:gsLst>
          <a:lin ang="5400000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0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838200" y="1181513"/>
            <a:ext cx="10515600" cy="49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gradFill>
          <a:gsLst>
            <a:gs pos="0">
              <a:srgbClr val="DA4E1F"/>
            </a:gs>
            <a:gs pos="78000">
              <a:srgbClr val="6E2A1D"/>
            </a:gs>
            <a:gs pos="100000">
              <a:srgbClr val="6E2A1D"/>
            </a:gs>
          </a:gsLst>
          <a:lin ang="5400000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0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838200" y="1181513"/>
            <a:ext cx="10515600" cy="49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bg>
      <p:bgPr>
        <a:gradFill>
          <a:gsLst>
            <a:gs pos="0">
              <a:srgbClr val="88BB4A"/>
            </a:gs>
            <a:gs pos="78000">
              <a:srgbClr val="4E662C"/>
            </a:gs>
            <a:gs pos="100000">
              <a:srgbClr val="4E662C"/>
            </a:gs>
          </a:gsLst>
          <a:lin ang="5400000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0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838200" y="1181513"/>
            <a:ext cx="10515600" cy="49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 i="0"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838200" y="1181513"/>
            <a:ext cx="4038600" cy="4853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8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18"/>
          <p:cNvSpPr/>
          <p:nvPr/>
        </p:nvSpPr>
        <p:spPr>
          <a:xfrm>
            <a:off x="5078894" y="1146784"/>
            <a:ext cx="7113105" cy="488844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7595684" y="322167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Image and Content">
  <p:cSld name="Title, Image and Conten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9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9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p19"/>
          <p:cNvSpPr/>
          <p:nvPr/>
        </p:nvSpPr>
        <p:spPr>
          <a:xfrm>
            <a:off x="0" y="1146784"/>
            <a:ext cx="5958348" cy="488844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1939412" y="322167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6233654" y="1181513"/>
            <a:ext cx="5120146" cy="4853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E1F"/>
              </a:buClr>
              <a:buSzPts val="1400"/>
              <a:buChar char="•"/>
              <a:defRPr b="0" i="0" sz="14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20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838200" y="1186249"/>
            <a:ext cx="5142470" cy="49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2" type="body"/>
          </p:nvPr>
        </p:nvSpPr>
        <p:spPr>
          <a:xfrm>
            <a:off x="6326658" y="1186249"/>
            <a:ext cx="5027141" cy="49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20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ark">
  <p:cSld name="Title Slide - Dark">
    <p:bg>
      <p:bgPr>
        <a:gradFill>
          <a:gsLst>
            <a:gs pos="0">
              <a:srgbClr val="1A5F8C"/>
            </a:gs>
            <a:gs pos="78000">
              <a:srgbClr val="062A41"/>
            </a:gs>
            <a:gs pos="100000">
              <a:srgbClr val="062A41"/>
            </a:gs>
          </a:gsLst>
          <a:lin ang="42000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10269" y="5946693"/>
            <a:ext cx="2743529" cy="64428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ctrTitle"/>
          </p:nvPr>
        </p:nvSpPr>
        <p:spPr>
          <a:xfrm>
            <a:off x="6285142" y="2375451"/>
            <a:ext cx="5068658" cy="1134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i="0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285141" y="36020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-487898" y="-329162"/>
            <a:ext cx="6255920" cy="717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Title and Content 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838200" y="1186249"/>
            <a:ext cx="3217606" cy="49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2" type="body"/>
          </p:nvPr>
        </p:nvSpPr>
        <p:spPr>
          <a:xfrm>
            <a:off x="4468951" y="1186249"/>
            <a:ext cx="3217606" cy="49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1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p21"/>
          <p:cNvSpPr txBox="1"/>
          <p:nvPr>
            <p:ph idx="3" type="body"/>
          </p:nvPr>
        </p:nvSpPr>
        <p:spPr>
          <a:xfrm>
            <a:off x="8136194" y="1146783"/>
            <a:ext cx="3217606" cy="499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Title and Content 4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22"/>
          <p:cNvSpPr txBox="1"/>
          <p:nvPr>
            <p:ph type="title"/>
          </p:nvPr>
        </p:nvSpPr>
        <p:spPr>
          <a:xfrm>
            <a:off x="838200" y="365125"/>
            <a:ext cx="10515600" cy="672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838200" y="1186248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2" type="body"/>
          </p:nvPr>
        </p:nvSpPr>
        <p:spPr>
          <a:xfrm>
            <a:off x="4468951" y="1186248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2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22"/>
          <p:cNvSpPr txBox="1"/>
          <p:nvPr>
            <p:ph idx="3" type="body"/>
          </p:nvPr>
        </p:nvSpPr>
        <p:spPr>
          <a:xfrm>
            <a:off x="8136194" y="1146782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4" type="body"/>
          </p:nvPr>
        </p:nvSpPr>
        <p:spPr>
          <a:xfrm>
            <a:off x="823452" y="3831954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5" type="body"/>
          </p:nvPr>
        </p:nvSpPr>
        <p:spPr>
          <a:xfrm>
            <a:off x="4454203" y="3831954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2"/>
          <p:cNvSpPr txBox="1"/>
          <p:nvPr>
            <p:ph idx="6" type="body"/>
          </p:nvPr>
        </p:nvSpPr>
        <p:spPr>
          <a:xfrm>
            <a:off x="8121446" y="3792488"/>
            <a:ext cx="3217606" cy="2242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0" i="0"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838200" y="365126"/>
            <a:ext cx="10515600" cy="697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41603">
            <a:off x="-320196" y="3533004"/>
            <a:ext cx="3700876" cy="424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bg>
      <p:bgPr>
        <a:gradFill>
          <a:gsLst>
            <a:gs pos="0">
              <a:srgbClr val="1A5F8C"/>
            </a:gs>
            <a:gs pos="78000">
              <a:srgbClr val="062A41"/>
            </a:gs>
            <a:gs pos="100000">
              <a:srgbClr val="062A41"/>
            </a:gs>
          </a:gsLst>
          <a:lin ang="4200000" scaled="0"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838200" y="365126"/>
            <a:ext cx="10515600" cy="697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0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941603">
            <a:off x="-340607" y="3536165"/>
            <a:ext cx="3727485" cy="427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5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Green">
  <p:cSld name="Title Slide - Green">
    <p:bg>
      <p:bgPr>
        <a:gradFill>
          <a:gsLst>
            <a:gs pos="0">
              <a:srgbClr val="88BB4A"/>
            </a:gs>
            <a:gs pos="78000">
              <a:srgbClr val="4E662C"/>
            </a:gs>
            <a:gs pos="100000">
              <a:srgbClr val="4E662C"/>
            </a:gs>
          </a:gsLst>
          <a:lin ang="4200000" scaled="0"/>
        </a:gra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10269" y="5946693"/>
            <a:ext cx="2743529" cy="64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ctrTitle"/>
          </p:nvPr>
        </p:nvSpPr>
        <p:spPr>
          <a:xfrm>
            <a:off x="6285142" y="2375451"/>
            <a:ext cx="5068658" cy="1134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i="0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6285141" y="36020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-487898" y="-329162"/>
            <a:ext cx="6255920" cy="717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range">
  <p:cSld name="Title Slide - Orange">
    <p:bg>
      <p:bgPr>
        <a:gradFill>
          <a:gsLst>
            <a:gs pos="0">
              <a:srgbClr val="DA4E1F"/>
            </a:gs>
            <a:gs pos="78000">
              <a:srgbClr val="6E2A1D"/>
            </a:gs>
            <a:gs pos="100000">
              <a:srgbClr val="6E2A1D"/>
            </a:gs>
          </a:gsLst>
          <a:lin ang="4200000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10269" y="5946693"/>
            <a:ext cx="2743529" cy="64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ctrTitle"/>
          </p:nvPr>
        </p:nvSpPr>
        <p:spPr>
          <a:xfrm>
            <a:off x="6285142" y="2375451"/>
            <a:ext cx="5068658" cy="1134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b="1" i="0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subTitle"/>
          </p:nvPr>
        </p:nvSpPr>
        <p:spPr>
          <a:xfrm>
            <a:off x="6285141" y="36020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rot="941603">
            <a:off x="-501752" y="-329161"/>
            <a:ext cx="6255920" cy="717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er - Light">
  <p:cSld name="Slide Breaker - Light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ctrTitle"/>
          </p:nvPr>
        </p:nvSpPr>
        <p:spPr>
          <a:xfrm>
            <a:off x="3561671" y="2722618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2822" y="1426341"/>
            <a:ext cx="2660705" cy="305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6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6"/>
          <p:cNvSpPr txBox="1"/>
          <p:nvPr>
            <p:ph idx="1" type="subTitle"/>
          </p:nvPr>
        </p:nvSpPr>
        <p:spPr>
          <a:xfrm>
            <a:off x="3561671" y="33654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Breaker - Blue">
  <p:cSld name="2_Slide Breaker - Blue">
    <p:bg>
      <p:bgPr>
        <a:gradFill>
          <a:gsLst>
            <a:gs pos="0">
              <a:srgbClr val="1A5F8C"/>
            </a:gs>
            <a:gs pos="78000">
              <a:srgbClr val="062A41"/>
            </a:gs>
            <a:gs pos="100000">
              <a:srgbClr val="062A41"/>
            </a:gs>
          </a:gsLst>
          <a:lin ang="4200000" scaled="0"/>
        </a:gra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/>
          <p:nvPr>
            <p:ph type="ctrTitle"/>
          </p:nvPr>
        </p:nvSpPr>
        <p:spPr>
          <a:xfrm>
            <a:off x="3561671" y="2722618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0" name="Google Shape;40;p7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622822" y="1439703"/>
            <a:ext cx="2660705" cy="3049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3561671" y="33654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er - Orange">
  <p:cSld name="Slide Breaker - Orange">
    <p:bg>
      <p:bgPr>
        <a:gradFill>
          <a:gsLst>
            <a:gs pos="0">
              <a:srgbClr val="DA4E1F"/>
            </a:gs>
            <a:gs pos="78000">
              <a:srgbClr val="6E2A1D"/>
            </a:gs>
            <a:gs pos="100000">
              <a:srgbClr val="6E2A1D"/>
            </a:gs>
          </a:gsLst>
          <a:lin ang="4200000" scaled="0"/>
        </a:gra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/>
          <p:nvPr>
            <p:ph type="ctrTitle"/>
          </p:nvPr>
        </p:nvSpPr>
        <p:spPr>
          <a:xfrm>
            <a:off x="3561671" y="2722618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" name="Google Shape;45;p8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622822" y="1439703"/>
            <a:ext cx="2660705" cy="3049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3561671" y="33654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er - Green">
  <p:cSld name="Slide Breaker - Green">
    <p:bg>
      <p:bgPr>
        <a:gradFill>
          <a:gsLst>
            <a:gs pos="0">
              <a:srgbClr val="88BB4A"/>
            </a:gs>
            <a:gs pos="78000">
              <a:srgbClr val="4E662C"/>
            </a:gs>
            <a:gs pos="100000">
              <a:srgbClr val="4E662C"/>
            </a:gs>
          </a:gsLst>
          <a:lin ang="4200000" scaled="0"/>
        </a:gra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3852" y="6258506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/>
          <p:nvPr>
            <p:ph type="ctrTitle"/>
          </p:nvPr>
        </p:nvSpPr>
        <p:spPr>
          <a:xfrm>
            <a:off x="3561671" y="2722618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i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622822" y="1439703"/>
            <a:ext cx="2660705" cy="304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/>
          <p:nvPr>
            <p:ph idx="1" type="subTitle"/>
          </p:nvPr>
        </p:nvSpPr>
        <p:spPr>
          <a:xfrm>
            <a:off x="3561671" y="33654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lide Breaker - Blue">
  <p:cSld name="3_Slide Breaker - Blue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0" y="0"/>
            <a:ext cx="538941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"/>
          <p:cNvSpPr txBox="1"/>
          <p:nvPr>
            <p:ph type="ctrTitle"/>
          </p:nvPr>
        </p:nvSpPr>
        <p:spPr>
          <a:xfrm>
            <a:off x="6096000" y="3187127"/>
            <a:ext cx="5068658" cy="483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 rot="941603">
            <a:off x="115065" y="4207763"/>
            <a:ext cx="2245104" cy="257323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/>
          <p:nvPr/>
        </p:nvSpPr>
        <p:spPr>
          <a:xfrm>
            <a:off x="1654947" y="2182762"/>
            <a:ext cx="20795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71"/>
                </a:solidFill>
                <a:latin typeface="Calibri"/>
                <a:ea typeface="Calibri"/>
                <a:cs typeface="Calibri"/>
                <a:sym typeface="Calibri"/>
              </a:rPr>
              <a:t>Add Image Here</a:t>
            </a:r>
            <a:endParaRPr/>
          </a:p>
        </p:txBody>
      </p:sp>
      <p:cxnSp>
        <p:nvCxnSpPr>
          <p:cNvPr id="57" name="Google Shape;57;p10"/>
          <p:cNvCxnSpPr/>
          <p:nvPr/>
        </p:nvCxnSpPr>
        <p:spPr>
          <a:xfrm>
            <a:off x="-51240" y="6830290"/>
            <a:ext cx="12257988" cy="0"/>
          </a:xfrm>
          <a:prstGeom prst="straightConnector1">
            <a:avLst/>
          </a:prstGeom>
          <a:noFill/>
          <a:ln cap="flat" cmpd="sng" w="95250">
            <a:solidFill>
              <a:srgbClr val="DA4E1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3854" y="6256480"/>
            <a:ext cx="1729946" cy="4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>
            <p:ph idx="1" type="subTitle"/>
          </p:nvPr>
        </p:nvSpPr>
        <p:spPr>
          <a:xfrm>
            <a:off x="6096000" y="3828116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ctrTitle"/>
          </p:nvPr>
        </p:nvSpPr>
        <p:spPr>
          <a:xfrm>
            <a:off x="1218750" y="2467450"/>
            <a:ext cx="9754500" cy="113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Helvetica Neue"/>
              <a:buNone/>
            </a:pPr>
            <a:r>
              <a:rPr b="0" lang="en-US" sz="4820">
                <a:latin typeface="Arvo"/>
                <a:ea typeface="Arvo"/>
                <a:cs typeface="Arvo"/>
                <a:sym typeface="Arvo"/>
              </a:rPr>
              <a:t>Compassion for Self and Others</a:t>
            </a:r>
            <a:endParaRPr b="0" sz="482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63" name="Google Shape;163;p26"/>
          <p:cNvSpPr txBox="1"/>
          <p:nvPr>
            <p:ph idx="1" type="subTitle"/>
          </p:nvPr>
        </p:nvSpPr>
        <p:spPr>
          <a:xfrm>
            <a:off x="6285141" y="3602038"/>
            <a:ext cx="5068657" cy="57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3000"/>
              <a:t> </a:t>
            </a:r>
            <a:endParaRPr sz="3000"/>
          </a:p>
        </p:txBody>
      </p:sp>
      <p:sp>
        <p:nvSpPr>
          <p:cNvPr id="164" name="Google Shape;164;p26"/>
          <p:cNvSpPr txBox="1"/>
          <p:nvPr/>
        </p:nvSpPr>
        <p:spPr>
          <a:xfrm>
            <a:off x="1954800" y="3840300"/>
            <a:ext cx="82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Learning Experience: Exploring Kindness to Oneself Part 2</a:t>
            </a:r>
            <a:endParaRPr b="1" sz="20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ctrTitle"/>
          </p:nvPr>
        </p:nvSpPr>
        <p:spPr>
          <a:xfrm>
            <a:off x="6285142" y="2861784"/>
            <a:ext cx="5068800" cy="113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</a:pPr>
            <a:r>
              <a:rPr lang="en-US" sz="6000">
                <a:latin typeface="Arvo"/>
                <a:ea typeface="Arvo"/>
                <a:cs typeface="Arvo"/>
                <a:sym typeface="Arvo"/>
              </a:rPr>
              <a:t>Checking In</a:t>
            </a:r>
            <a:endParaRPr sz="600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838200" y="646475"/>
            <a:ext cx="10515600" cy="67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A4E1F"/>
                </a:solidFill>
                <a:latin typeface="Arvo"/>
                <a:ea typeface="Arvo"/>
                <a:cs typeface="Arvo"/>
                <a:sym typeface="Arvo"/>
              </a:rPr>
              <a:t>Being Kind to Ourselves Like a Friend</a:t>
            </a:r>
            <a:endParaRPr sz="4500">
              <a:solidFill>
                <a:srgbClr val="DA4E1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964950" y="1814525"/>
            <a:ext cx="10262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A4E1F"/>
              </a:buClr>
              <a:buSzPts val="2000"/>
              <a:buFont typeface="Montserrat"/>
              <a:buChar char="●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How would you treat a friend with kindness if they were sad or were facing a difficult challenge?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○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Give an example of something you would feel, say, or do for your friend.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A4E1F"/>
              </a:buClr>
              <a:buSzPts val="2000"/>
              <a:buFont typeface="Montserrat"/>
              <a:buChar char="●"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Which of those could you do for yourself if you were sad and a friend wasn’t around?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113" y="3590575"/>
            <a:ext cx="4081774" cy="300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838200" y="470651"/>
            <a:ext cx="10515600" cy="69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88BB4A"/>
                </a:solidFill>
                <a:latin typeface="Arvo"/>
                <a:ea typeface="Arvo"/>
                <a:cs typeface="Arvo"/>
                <a:sym typeface="Arvo"/>
              </a:rPr>
              <a:t>Being Kind to Ourselves</a:t>
            </a:r>
            <a:endParaRPr sz="4500">
              <a:solidFill>
                <a:srgbClr val="88BB4A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1320450" y="1585950"/>
            <a:ext cx="10603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88BB4A"/>
              </a:buClr>
              <a:buSzPts val="2500"/>
              <a:buFont typeface="Montserrat"/>
              <a:buChar char="●"/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Draw a time when you needed to use positive self talk.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88BB4A"/>
              </a:buClr>
              <a:buSzPts val="2500"/>
              <a:buFont typeface="Montserrat"/>
              <a:buChar char="●"/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Draw a thought bubble and write what you said to yourself then.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88BB4A"/>
              </a:buClr>
              <a:buSzPts val="2500"/>
              <a:buFont typeface="Montserrat"/>
              <a:buChar char="●"/>
            </a:pP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-US" sz="2500">
                <a:latin typeface="Montserrat"/>
                <a:ea typeface="Montserrat"/>
                <a:cs typeface="Montserrat"/>
                <a:sym typeface="Montserrat"/>
              </a:rPr>
              <a:t>hat would you say to yourself in the future?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0550" y="3545175"/>
            <a:ext cx="4729050" cy="307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838200" y="400276"/>
            <a:ext cx="10515600" cy="69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1A5F8C"/>
                </a:solidFill>
                <a:latin typeface="Arvo"/>
                <a:ea typeface="Arvo"/>
                <a:cs typeface="Arvo"/>
                <a:sym typeface="Arvo"/>
              </a:rPr>
              <a:t>Debrief </a:t>
            </a:r>
            <a:endParaRPr sz="4500">
              <a:solidFill>
                <a:srgbClr val="1A5F8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1144600" y="1040825"/>
            <a:ext cx="100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1172250" y="1441025"/>
            <a:ext cx="9847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A5F8C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are some things we could do to be kinder to ourselves?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A5F8C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 you learn that you would like to remember?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5175" y="3349625"/>
            <a:ext cx="6074926" cy="320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