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Arvo"/>
      <p:regular r:id="rId14"/>
      <p:bold r:id="rId15"/>
      <p:italic r:id="rId16"/>
      <p:boldItalic r:id="rId17"/>
    </p:embeddedFont>
    <p:embeddedFont>
      <p:font typeface="Libre Baskerville"/>
      <p:regular r:id="rId18"/>
      <p:bold r:id="rId19"/>
      <p:italic r:id="rId20"/>
    </p:embeddedFon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italic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5" Type="http://schemas.openxmlformats.org/officeDocument/2006/relationships/font" Target="fonts/Arvo-bold.fntdata"/><Relationship Id="rId14" Type="http://schemas.openxmlformats.org/officeDocument/2006/relationships/font" Target="fonts/Arvo-regular.fntdata"/><Relationship Id="rId17" Type="http://schemas.openxmlformats.org/officeDocument/2006/relationships/font" Target="fonts/Arvo-boldItalic.fntdata"/><Relationship Id="rId16" Type="http://schemas.openxmlformats.org/officeDocument/2006/relationships/font" Target="fonts/Arvo-italic.fntdata"/><Relationship Id="rId19" Type="http://schemas.openxmlformats.org/officeDocument/2006/relationships/font" Target="fonts/LibreBaskerville-bold.fntdata"/><Relationship Id="rId18" Type="http://schemas.openxmlformats.org/officeDocument/2006/relationships/font" Target="fonts/LibreBaskervill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e001a5a84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e001a5a84c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9507cbe6e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9507cbe6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9507cbe6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59507cbe6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59507cbe6e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59507cbe6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1636800" y="2505775"/>
            <a:ext cx="97170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Helvetica Neue"/>
              <a:buNone/>
            </a:pPr>
            <a:r>
              <a:rPr b="0" lang="en-US" sz="5220">
                <a:latin typeface="Arvo"/>
                <a:ea typeface="Arvo"/>
                <a:cs typeface="Arvo"/>
                <a:sym typeface="Arvo"/>
              </a:rPr>
              <a:t>Navigating Emotions </a:t>
            </a:r>
            <a:endParaRPr b="0" sz="522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000"/>
              <a:t> </a:t>
            </a:r>
            <a:endParaRPr sz="3000"/>
          </a:p>
        </p:txBody>
      </p:sp>
      <p:sp>
        <p:nvSpPr>
          <p:cNvPr id="164" name="Google Shape;164;p26"/>
          <p:cNvSpPr txBox="1"/>
          <p:nvPr/>
        </p:nvSpPr>
        <p:spPr>
          <a:xfrm>
            <a:off x="3466200" y="3657396"/>
            <a:ext cx="525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Montserrat"/>
                <a:ea typeface="Montserrat"/>
                <a:cs typeface="Montserrat"/>
                <a:sym typeface="Montserrat"/>
              </a:rPr>
              <a:t>Learning Experience: Emotion Families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ctrTitle"/>
          </p:nvPr>
        </p:nvSpPr>
        <p:spPr>
          <a:xfrm>
            <a:off x="6285142" y="2861784"/>
            <a:ext cx="50688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latin typeface="Arvo"/>
                <a:ea typeface="Arvo"/>
                <a:cs typeface="Arvo"/>
                <a:sym typeface="Arvo"/>
              </a:rPr>
              <a:t>Checking In</a:t>
            </a:r>
            <a:endParaRPr sz="6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838200" y="3827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Creating Emotion Families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1267800" y="1166025"/>
            <a:ext cx="102519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rgbClr val="DA4E1F"/>
                </a:solidFill>
                <a:latin typeface="Calibri"/>
                <a:ea typeface="Calibri"/>
                <a:cs typeface="Calibri"/>
                <a:sym typeface="Calibri"/>
              </a:rPr>
              <a:t>Form groups of 3-5 students at each station.</a:t>
            </a:r>
            <a:endParaRPr sz="2700">
              <a:solidFill>
                <a:srgbClr val="DA4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rgbClr val="DA4E1F"/>
                </a:solidFill>
                <a:latin typeface="Calibri"/>
                <a:ea typeface="Calibri"/>
                <a:cs typeface="Calibri"/>
                <a:sym typeface="Calibri"/>
              </a:rPr>
              <a:t>Each group will receive a “parent” emotion</a:t>
            </a:r>
            <a:endParaRPr sz="2700">
              <a:solidFill>
                <a:srgbClr val="DA4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700"/>
              <a:buFont typeface="Calibri"/>
              <a:buChar char="○"/>
            </a:pPr>
            <a:r>
              <a:rPr lang="en-US" sz="2700">
                <a:solidFill>
                  <a:srgbClr val="DA4E1F"/>
                </a:solidFill>
                <a:latin typeface="Calibri"/>
                <a:ea typeface="Calibri"/>
                <a:cs typeface="Calibri"/>
                <a:sym typeface="Calibri"/>
              </a:rPr>
              <a:t>Happy, Kind, Sad, Angry, Afraid</a:t>
            </a:r>
            <a:endParaRPr sz="2700">
              <a:solidFill>
                <a:srgbClr val="DA4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rgbClr val="DA4E1F"/>
                </a:solidFill>
                <a:latin typeface="Calibri"/>
                <a:ea typeface="Calibri"/>
                <a:cs typeface="Calibri"/>
                <a:sym typeface="Calibri"/>
              </a:rPr>
              <a:t>Work in teams to match the “family member” emotions to the parent card at each station.</a:t>
            </a:r>
            <a:endParaRPr sz="2700">
              <a:solidFill>
                <a:srgbClr val="DA4E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800" y="3514425"/>
            <a:ext cx="4678377" cy="30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838200" y="664075"/>
            <a:ext cx="10515600" cy="6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What Emotions Do I Notice Most In People Around Me?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975825" y="1687900"/>
            <a:ext cx="10672500" cy="21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rgbClr val="DA4E1F"/>
                </a:solidFill>
                <a:latin typeface="Calibri"/>
                <a:ea typeface="Calibri"/>
                <a:cs typeface="Calibri"/>
                <a:sym typeface="Calibri"/>
              </a:rPr>
              <a:t>Can you think of a time you noticed ______ emotion in someone else?</a:t>
            </a:r>
            <a:endParaRPr sz="2300">
              <a:solidFill>
                <a:srgbClr val="DA4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rgbClr val="DA4E1F"/>
                </a:solidFill>
                <a:latin typeface="Calibri"/>
                <a:ea typeface="Calibri"/>
                <a:cs typeface="Calibri"/>
                <a:sym typeface="Calibri"/>
              </a:rPr>
              <a:t>Take a few minutes to draw or journal or write about the emotions you tend to notice in other people.</a:t>
            </a:r>
            <a:endParaRPr sz="2300">
              <a:solidFill>
                <a:srgbClr val="DA4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rgbClr val="DA4E1F"/>
                </a:solidFill>
                <a:latin typeface="Calibri"/>
                <a:ea typeface="Calibri"/>
                <a:cs typeface="Calibri"/>
                <a:sym typeface="Calibri"/>
              </a:rPr>
              <a:t>Think about what needs people with those emotions might have.</a:t>
            </a:r>
            <a:endParaRPr sz="2300">
              <a:solidFill>
                <a:srgbClr val="DA4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300"/>
              <a:buFont typeface="Calibri"/>
              <a:buChar char="○"/>
            </a:pPr>
            <a:r>
              <a:rPr lang="en-US" sz="2300">
                <a:solidFill>
                  <a:srgbClr val="DA4E1F"/>
                </a:solidFill>
                <a:latin typeface="Calibri"/>
                <a:ea typeface="Calibri"/>
                <a:cs typeface="Calibri"/>
                <a:sym typeface="Calibri"/>
              </a:rPr>
              <a:t>Write or draw about these underneath your picture.</a:t>
            </a:r>
            <a:endParaRPr sz="2300">
              <a:solidFill>
                <a:srgbClr val="DA4E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1340" y="3855100"/>
            <a:ext cx="4150511" cy="287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838200" y="505801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Debrief 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1169025" y="1363250"/>
            <a:ext cx="10184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DA4E1F"/>
                </a:solidFill>
                <a:latin typeface="Calibri"/>
                <a:ea typeface="Calibri"/>
                <a:cs typeface="Calibri"/>
                <a:sym typeface="Calibri"/>
              </a:rPr>
              <a:t>•	What happens when you notice someone else's emotions and needs?</a:t>
            </a:r>
            <a:endParaRPr sz="2500">
              <a:solidFill>
                <a:srgbClr val="DA4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DA4E1F"/>
                </a:solidFill>
                <a:latin typeface="Calibri"/>
                <a:ea typeface="Calibri"/>
                <a:cs typeface="Calibri"/>
                <a:sym typeface="Calibri"/>
              </a:rPr>
              <a:t>•	Can you think of a time when you noticed what someone in your family needed? How did it make you feel? How did they feel?</a:t>
            </a:r>
            <a:endParaRPr sz="2500">
              <a:solidFill>
                <a:srgbClr val="DA4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DA4E1F"/>
                </a:solidFill>
                <a:latin typeface="Calibri"/>
                <a:ea typeface="Calibri"/>
                <a:cs typeface="Calibri"/>
                <a:sym typeface="Calibri"/>
              </a:rPr>
              <a:t>•	Why might it help us if we knew more about emotions?</a:t>
            </a:r>
            <a:endParaRPr sz="2500">
              <a:solidFill>
                <a:srgbClr val="DA4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DA4E1F"/>
                </a:solidFill>
                <a:latin typeface="Calibri"/>
                <a:ea typeface="Calibri"/>
                <a:cs typeface="Calibri"/>
                <a:sym typeface="Calibri"/>
              </a:rPr>
              <a:t>•	Why might it be useful to notice other people's emotions and needs?</a:t>
            </a:r>
            <a:endParaRPr sz="2800">
              <a:solidFill>
                <a:srgbClr val="DA4E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625" y="3878200"/>
            <a:ext cx="4263498" cy="283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