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Montserrat"/>
      <p:regular r:id="rId11"/>
      <p:bold r:id="rId12"/>
      <p:italic r:id="rId13"/>
      <p:boldItalic r:id="rId14"/>
    </p:embeddedFont>
    <p:embeddedFont>
      <p:font typeface="Arvo"/>
      <p:regular r:id="rId15"/>
      <p:bold r:id="rId16"/>
      <p:italic r:id="rId17"/>
      <p:boldItalic r:id="rId18"/>
    </p:embeddedFont>
    <p:embeddedFont>
      <p:font typeface="Libre Baskerville"/>
      <p:regular r:id="rId19"/>
      <p:bold r:id="rId20"/>
      <p:italic r:id="rId21"/>
    </p:embeddedFont>
    <p:embeddedFont>
      <p:font typeface="Helvetica Neue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ibreBaskerville-bold.fntdata"/><Relationship Id="rId22" Type="http://schemas.openxmlformats.org/officeDocument/2006/relationships/font" Target="fonts/HelveticaNeue-regular.fntdata"/><Relationship Id="rId21" Type="http://schemas.openxmlformats.org/officeDocument/2006/relationships/font" Target="fonts/LibreBaskerville-italic.fntdata"/><Relationship Id="rId24" Type="http://schemas.openxmlformats.org/officeDocument/2006/relationships/font" Target="fonts/HelveticaNeue-italic.fntdata"/><Relationship Id="rId23" Type="http://schemas.openxmlformats.org/officeDocument/2006/relationships/font" Target="fonts/HelveticaNeue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Montserrat-regular.fntdata"/><Relationship Id="rId10" Type="http://schemas.openxmlformats.org/officeDocument/2006/relationships/slide" Target="slides/slide5.xml"/><Relationship Id="rId13" Type="http://schemas.openxmlformats.org/officeDocument/2006/relationships/font" Target="fonts/Montserrat-italic.fntdata"/><Relationship Id="rId12" Type="http://schemas.openxmlformats.org/officeDocument/2006/relationships/font" Target="fonts/Montserrat-bold.fntdata"/><Relationship Id="rId15" Type="http://schemas.openxmlformats.org/officeDocument/2006/relationships/font" Target="fonts/Arvo-regular.fntdata"/><Relationship Id="rId14" Type="http://schemas.openxmlformats.org/officeDocument/2006/relationships/font" Target="fonts/Montserrat-boldItalic.fntdata"/><Relationship Id="rId17" Type="http://schemas.openxmlformats.org/officeDocument/2006/relationships/font" Target="fonts/Arvo-italic.fntdata"/><Relationship Id="rId16" Type="http://schemas.openxmlformats.org/officeDocument/2006/relationships/font" Target="fonts/Arvo-bold.fntdata"/><Relationship Id="rId19" Type="http://schemas.openxmlformats.org/officeDocument/2006/relationships/font" Target="fonts/LibreBaskerville-regular.fntdata"/><Relationship Id="rId18" Type="http://schemas.openxmlformats.org/officeDocument/2006/relationships/font" Target="fonts/Arvo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interaction-design.org/literature/article/physiological-needs-maslow-s-hierarchy-of-needs" TargetMode="Externa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27fa0756d8_2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127fa0756d8_2_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27fa0756d8_2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127fa0756d8_2_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27fa0756d8_2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g127fa0756d8_2_5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27fa075700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Pic: </a:t>
            </a:r>
            <a:r>
              <a:rPr lang="en" u="sng">
                <a:solidFill>
                  <a:schemeClr val="hlink"/>
                </a:solidFill>
                <a:hlinkClick r:id="rId2"/>
              </a:rPr>
              <a:t>https://www.interaction-design.org/literature/article/physiological-needs-maslow-s-hierarchy-of-needs</a:t>
            </a:r>
            <a:r>
              <a:rPr lang="en"/>
              <a:t> </a:t>
            </a:r>
            <a:endParaRPr/>
          </a:p>
        </p:txBody>
      </p:sp>
      <p:sp>
        <p:nvSpPr>
          <p:cNvPr id="180" name="Google Shape;180;g127fa075700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27fa075700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g127fa075700_1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Helvetica Neue"/>
              <a:buNone/>
              <a:defRPr b="1" i="0" sz="2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4">
            <a:off x="-365923" y="-251306"/>
            <a:ext cx="4691940" cy="53865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91683" y="4460020"/>
            <a:ext cx="2023664" cy="475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628650" y="886135"/>
            <a:ext cx="30291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3809171" y="860088"/>
            <a:ext cx="53349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5696763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860088"/>
            <a:ext cx="44688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454559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4675241" y="886135"/>
            <a:ext cx="38400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628650" y="889687"/>
            <a:ext cx="38568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4744994" y="889687"/>
            <a:ext cx="37704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628650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3351713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6102146" y="8600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628650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3351713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6102146" y="8600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617589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3340652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6091085" y="28443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2">
            <a:off x="-240147" y="2649753"/>
            <a:ext cx="2775658" cy="3186576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2">
            <a:off x="-255455" y="2652124"/>
            <a:ext cx="2795614" cy="3204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6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  <a:defRPr b="0" i="0" sz="4500" u="none" cap="none" strike="noStrike">
                <a:solidFill>
                  <a:schemeClr val="lt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76314" y="-246871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67116" y="1069756"/>
            <a:ext cx="1995529" cy="229095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cxnSp>
        <p:nvCxnSpPr>
          <p:cNvPr id="57" name="Google Shape;57;p1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theme" Target="../theme/theme2.xml"/><Relationship Id="rId25" Type="http://schemas.openxmlformats.org/officeDocument/2006/relationships/slideLayout" Target="../slideLayouts/slideLayout25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7"/>
          <p:cNvSpPr txBox="1"/>
          <p:nvPr>
            <p:ph type="ctrTitle"/>
          </p:nvPr>
        </p:nvSpPr>
        <p:spPr>
          <a:xfrm>
            <a:off x="1143000" y="1792825"/>
            <a:ext cx="6858000" cy="12825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b="0" lang="en" sz="4500">
                <a:latin typeface="Arvo"/>
                <a:ea typeface="Arvo"/>
                <a:cs typeface="Arvo"/>
                <a:sym typeface="Arvo"/>
              </a:rPr>
              <a:t>Navigating Emotions</a:t>
            </a:r>
            <a:endParaRPr/>
          </a:p>
        </p:txBody>
      </p:sp>
      <p:sp>
        <p:nvSpPr>
          <p:cNvPr id="165" name="Google Shape;165;p27"/>
          <p:cNvSpPr txBox="1"/>
          <p:nvPr>
            <p:ph idx="1" type="subTitle"/>
          </p:nvPr>
        </p:nvSpPr>
        <p:spPr>
          <a:xfrm>
            <a:off x="1087675" y="3213002"/>
            <a:ext cx="6858000" cy="4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1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500"/>
              <a:buNone/>
            </a:pPr>
            <a:r>
              <a:rPr b="1" lang="en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rPr>
              <a:t>Learning</a:t>
            </a:r>
            <a:r>
              <a:rPr b="1" lang="en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rPr>
              <a:t> Experience: Personal Needs</a:t>
            </a:r>
            <a:endParaRPr b="1">
              <a:solidFill>
                <a:srgbClr val="7F7F7F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500"/>
              <a:buNone/>
            </a:pPr>
            <a:r>
              <a:t/>
            </a:r>
            <a:endParaRPr b="1">
              <a:solidFill>
                <a:srgbClr val="7F7F7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8"/>
          <p:cNvSpPr txBox="1"/>
          <p:nvPr>
            <p:ph type="ctrTitle"/>
          </p:nvPr>
        </p:nvSpPr>
        <p:spPr>
          <a:xfrm>
            <a:off x="4713857" y="214633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latin typeface="Arvo"/>
                <a:ea typeface="Arvo"/>
                <a:cs typeface="Arvo"/>
                <a:sym typeface="Arvo"/>
              </a:rPr>
              <a:t>Checking In</a:t>
            </a:r>
            <a:endParaRPr sz="4500"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9"/>
          <p:cNvSpPr txBox="1"/>
          <p:nvPr>
            <p:ph type="title"/>
          </p:nvPr>
        </p:nvSpPr>
        <p:spPr>
          <a:xfrm>
            <a:off x="628650" y="23421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 fontScale="9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vo"/>
              <a:buNone/>
            </a:pPr>
            <a:r>
              <a:rPr lang="en" sz="4500">
                <a:solidFill>
                  <a:srgbClr val="DA4E1F"/>
                </a:solidFill>
                <a:latin typeface="Arvo"/>
                <a:ea typeface="Arvo"/>
                <a:cs typeface="Arvo"/>
                <a:sym typeface="Arvo"/>
              </a:rPr>
              <a:t>Feelings and Needs of a New Student</a:t>
            </a:r>
            <a:endParaRPr sz="4500">
              <a:solidFill>
                <a:srgbClr val="DA4E1F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76" name="Google Shape;176;p29"/>
          <p:cNvSpPr txBox="1"/>
          <p:nvPr>
            <p:ph idx="1" type="body"/>
          </p:nvPr>
        </p:nvSpPr>
        <p:spPr>
          <a:xfrm>
            <a:off x="628650" y="1292726"/>
            <a:ext cx="7886700" cy="15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5052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920"/>
              <a:buChar char="•"/>
            </a:pPr>
            <a:r>
              <a:rPr lang="en" sz="1920"/>
              <a:t>Explore kindness and the feelings associated with kindness</a:t>
            </a:r>
            <a:endParaRPr sz="1920"/>
          </a:p>
          <a:p>
            <a:pPr indent="-337819" lvl="1" marL="9144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20"/>
              <a:buChar char="•"/>
            </a:pPr>
            <a:r>
              <a:rPr lang="en" sz="1720"/>
              <a:t>Do you think we all have a need for kindness and caring?</a:t>
            </a:r>
            <a:endParaRPr sz="1720"/>
          </a:p>
          <a:p>
            <a:pPr indent="-337819" lvl="1" marL="9144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20"/>
              <a:buChar char="•"/>
            </a:pPr>
            <a:r>
              <a:rPr lang="en" sz="1720"/>
              <a:t>How do we tend to feel when we get what we need?</a:t>
            </a:r>
            <a:endParaRPr sz="1720"/>
          </a:p>
        </p:txBody>
      </p:sp>
      <p:pic>
        <p:nvPicPr>
          <p:cNvPr id="177" name="Google Shape;177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28112" y="2982825"/>
            <a:ext cx="1887775" cy="1887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0"/>
          <p:cNvSpPr txBox="1"/>
          <p:nvPr>
            <p:ph type="title"/>
          </p:nvPr>
        </p:nvSpPr>
        <p:spPr>
          <a:xfrm>
            <a:off x="628650" y="33004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solidFill>
                  <a:srgbClr val="1A5F8C"/>
                </a:solidFill>
                <a:latin typeface="Arvo"/>
                <a:ea typeface="Arvo"/>
                <a:cs typeface="Arvo"/>
                <a:sym typeface="Arvo"/>
              </a:rPr>
              <a:t>My Needs</a:t>
            </a:r>
            <a:endParaRPr sz="4500">
              <a:solidFill>
                <a:srgbClr val="1A5F8C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83" name="Google Shape;183;p30"/>
          <p:cNvSpPr txBox="1"/>
          <p:nvPr>
            <p:ph idx="1" type="body"/>
          </p:nvPr>
        </p:nvSpPr>
        <p:spPr>
          <a:xfrm>
            <a:off x="310625" y="1797325"/>
            <a:ext cx="4030800" cy="27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92500" lnSpcReduction="20000"/>
          </a:bodyPr>
          <a:lstStyle/>
          <a:p>
            <a:pPr indent="-32258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" sz="1600"/>
              <a:t>This is a private practice and you won't have to share what you write with anyone, unless you want to.</a:t>
            </a:r>
            <a:r>
              <a:rPr lang="en" sz="1600"/>
              <a:t> </a:t>
            </a:r>
            <a:endParaRPr sz="1600"/>
          </a:p>
          <a:p>
            <a:pPr indent="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2258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" sz="1600"/>
              <a:t>Choose a need that you feel is really important for you right now.</a:t>
            </a:r>
            <a:endParaRPr sz="1600"/>
          </a:p>
          <a:p>
            <a:pPr indent="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2258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" sz="1600"/>
              <a:t>What things in your life can help you meet this need?</a:t>
            </a:r>
            <a:endParaRPr/>
          </a:p>
        </p:txBody>
      </p:sp>
      <p:pic>
        <p:nvPicPr>
          <p:cNvPr id="184" name="Google Shape;184;p30"/>
          <p:cNvPicPr preferRelativeResize="0"/>
          <p:nvPr/>
        </p:nvPicPr>
        <p:blipFill rotWithShape="1">
          <a:blip r:embed="rId3">
            <a:alphaModFix/>
          </a:blip>
          <a:srcRect b="30536" l="19738" r="19360" t="27713"/>
          <a:stretch/>
        </p:blipFill>
        <p:spPr>
          <a:xfrm>
            <a:off x="4793524" y="2392300"/>
            <a:ext cx="3816450" cy="99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628650" y="-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solidFill>
                  <a:srgbClr val="88BB4A"/>
                </a:solidFill>
                <a:latin typeface="Arvo"/>
                <a:ea typeface="Arvo"/>
                <a:cs typeface="Arvo"/>
                <a:sym typeface="Arvo"/>
              </a:rPr>
              <a:t>Debrief</a:t>
            </a:r>
            <a:endParaRPr sz="4500">
              <a:solidFill>
                <a:srgbClr val="88BB4A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90" name="Google Shape;190;p31"/>
          <p:cNvSpPr txBox="1"/>
          <p:nvPr>
            <p:ph idx="1" type="body"/>
          </p:nvPr>
        </p:nvSpPr>
        <p:spPr>
          <a:xfrm>
            <a:off x="628650" y="1371825"/>
            <a:ext cx="7886700" cy="27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" sz="2000"/>
              <a:t>When we see other people, how might we come to know what they need?</a:t>
            </a:r>
            <a:endParaRPr sz="2000"/>
          </a:p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" sz="2000"/>
              <a:t>When we see other people having strong feelings, could we think about what it is they need?</a:t>
            </a:r>
            <a:endParaRPr sz="20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