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  <p:embeddedFont>
      <p:font typeface="Arvo"/>
      <p:regular r:id="rId15"/>
      <p:bold r:id="rId16"/>
      <p:italic r:id="rId17"/>
      <p:boldItalic r:id="rId18"/>
    </p:embeddedFont>
    <p:embeddedFont>
      <p:font typeface="Libre Baskerville"/>
      <p:regular r:id="rId19"/>
      <p:bold r:id="rId20"/>
      <p:italic r:id="rId21"/>
    </p:embeddedFon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bold.fntdata"/><Relationship Id="rId22" Type="http://schemas.openxmlformats.org/officeDocument/2006/relationships/font" Target="fonts/HelveticaNeue-regular.fntdata"/><Relationship Id="rId21" Type="http://schemas.openxmlformats.org/officeDocument/2006/relationships/font" Target="fonts/LibreBaskerville-italic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5" Type="http://schemas.openxmlformats.org/officeDocument/2006/relationships/font" Target="fonts/Arvo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Arvo-italic.fntdata"/><Relationship Id="rId16" Type="http://schemas.openxmlformats.org/officeDocument/2006/relationships/font" Target="fonts/Arvo-bold.fntdata"/><Relationship Id="rId19" Type="http://schemas.openxmlformats.org/officeDocument/2006/relationships/font" Target="fonts/LibreBaskerville-regular.fntdata"/><Relationship Id="rId18" Type="http://schemas.openxmlformats.org/officeDocument/2006/relationships/font" Target="fonts/Arv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7fa0756d8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27fa0756d8_2_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7fa0756d8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27fa0756d8_2_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7fa0756d8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27fa0756d8_2_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7fa07570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127fa07570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27fa075700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127fa075700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57" name="Google Shape;57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b="0" lang="en" sz="4500">
                <a:latin typeface="Arvo"/>
                <a:ea typeface="Arvo"/>
                <a:cs typeface="Arvo"/>
                <a:sym typeface="Arvo"/>
              </a:rPr>
              <a:t>Strengthening Attention and Self-Awareness</a:t>
            </a:r>
            <a:endParaRPr/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Learning</a:t>
            </a: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 Experience: Self-Awareness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Checking In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628650" y="7951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Can We Watch the Mind?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628650" y="1292726"/>
            <a:ext cx="7886700" cy="13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How many thoughts do we have in the same day? </a:t>
            </a:r>
            <a:endParaRPr sz="16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Let’s think about ice cream. What happens if you watch that thought?</a:t>
            </a:r>
            <a:endParaRPr sz="16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What do you </a:t>
            </a:r>
            <a:r>
              <a:rPr lang="en" sz="1600"/>
              <a:t>notice</a:t>
            </a:r>
            <a:r>
              <a:rPr lang="en" sz="1600"/>
              <a:t> about this picture?</a:t>
            </a:r>
            <a:endParaRPr sz="1600"/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8600" y="2622075"/>
            <a:ext cx="3366799" cy="224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628650" y="38116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Observing</a:t>
            </a:r>
            <a:r>
              <a:rPr lang="en" sz="45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 the Mind</a:t>
            </a:r>
            <a:endParaRPr sz="450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310625" y="1797325"/>
            <a:ext cx="82047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Let’s take a comfortable, alert posture. Sit upright with our backs straight and close our eyes. 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  <a:p>
            <a:pPr indent="0" lvl="0" marL="139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Let’s think of one of our resources in silence and then focus on our breath. 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1600"/>
              <a:t>What did we notice?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>
            <p:ph type="title"/>
          </p:nvPr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9" name="Google Shape;189;p31"/>
          <p:cNvSpPr txBox="1"/>
          <p:nvPr>
            <p:ph idx="1" type="body"/>
          </p:nvPr>
        </p:nvSpPr>
        <p:spPr>
          <a:xfrm>
            <a:off x="628650" y="1371825"/>
            <a:ext cx="78867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600"/>
              <a:t>What have you learned about the mind that you find most interesting or most helpful?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600"/>
              <a:t>How might it help us if we learned to watch our minds? </a:t>
            </a:r>
            <a:endParaRPr sz="1600"/>
          </a:p>
          <a:p>
            <a:pPr indent="-38100" lvl="0" marL="177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600"/>
              <a:t>Do you think you can spend a moment watching your own mind sometime in the next few days and share what you notice?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