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Arvo"/>
      <p:regular r:id="rId19"/>
      <p:bold r:id="rId20"/>
      <p:italic r:id="rId21"/>
      <p:boldItalic r:id="rId22"/>
    </p:embeddedFont>
    <p:embeddedFont>
      <p:font typeface="Libre Baskerville"/>
      <p:regular r:id="rId23"/>
      <p:bold r:id="rId24"/>
      <p:italic r:id="rId25"/>
    </p:embeddedFon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.fntdata"/><Relationship Id="rId22" Type="http://schemas.openxmlformats.org/officeDocument/2006/relationships/font" Target="fonts/Arvo-boldItalic.fntdata"/><Relationship Id="rId21" Type="http://schemas.openxmlformats.org/officeDocument/2006/relationships/font" Target="fonts/Arvo-italic.fntdata"/><Relationship Id="rId24" Type="http://schemas.openxmlformats.org/officeDocument/2006/relationships/font" Target="fonts/LibreBaskerville-bold.fntdata"/><Relationship Id="rId23" Type="http://schemas.openxmlformats.org/officeDocument/2006/relationships/font" Target="fonts/LibreBaskervill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regular.fntdata"/><Relationship Id="rId25" Type="http://schemas.openxmlformats.org/officeDocument/2006/relationships/font" Target="fonts/LibreBaskerville-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Arvo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8a36da19e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8a36da19e4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8a36da19e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18a36da19e4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8a36da19e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8a36da19e4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8789960d5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8789960d5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8a36da19e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8a36da19e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Strengthening Attention &amp; Self-</a:t>
            </a:r>
            <a:r>
              <a:rPr b="0" lang="en" sz="4500">
                <a:latin typeface="Arvo"/>
                <a:ea typeface="Arvo"/>
                <a:cs typeface="Arvo"/>
                <a:sym typeface="Arvo"/>
              </a:rPr>
              <a:t>Awareness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Cultivating Attention in Activities - Part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1034550" y="225050"/>
            <a:ext cx="7074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is Attention and What is it For?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440625" y="1911325"/>
            <a:ext cx="4660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700"/>
              <a:t>What is attention?</a:t>
            </a:r>
            <a:endParaRPr sz="17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700"/>
              <a:t>What can we pay attention to?</a:t>
            </a:r>
            <a:endParaRPr sz="17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700"/>
              <a:t>What do we use to pay attention?</a:t>
            </a:r>
            <a:endParaRPr sz="17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700"/>
              <a:t>What are the benefits of attention?</a:t>
            </a:r>
            <a:endParaRPr sz="17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175" y="1292725"/>
            <a:ext cx="2513899" cy="30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The Story of Ben 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628950" y="1392100"/>
            <a:ext cx="4886400" cy="30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rPr lang="en" sz="1600"/>
              <a:t>What happened in the story?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t/>
            </a:r>
            <a:endParaRPr sz="1600"/>
          </a:p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rPr lang="en" sz="1600"/>
              <a:t>At what moment did Ben become aware that he was doing something that might get him into trouble?</a:t>
            </a:r>
            <a:endParaRPr sz="1600"/>
          </a:p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t/>
            </a:r>
            <a:endParaRPr sz="1600"/>
          </a:p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rPr lang="en" sz="1600"/>
              <a:t>What was Ben heedful of? Did it work?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672"/>
              <a:buNone/>
            </a:pPr>
            <a:r>
              <a:rPr b="1" lang="en" sz="1914"/>
              <a:t>Brainstorm a list of things it’s good to be heedful of or careful about.</a:t>
            </a:r>
            <a:endParaRPr b="1" sz="1214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104765"/>
            <a:ext cx="2563007" cy="384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700"/>
                                        <p:tgtEl>
                                          <p:spTgt spid="1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51300" y="377625"/>
            <a:ext cx="9041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Using Heedfulness and Awareness for Different Outcomes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287025" y="1517150"/>
            <a:ext cx="8221500" cy="1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happens in the scenario?</a:t>
            </a:r>
            <a:endParaRPr sz="175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 which points could the character have practiced heedfulness?</a:t>
            </a:r>
            <a:endParaRPr sz="175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5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could the character have done instead of what they actually did?</a:t>
            </a:r>
            <a:endParaRPr sz="175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25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000" y="2881425"/>
            <a:ext cx="1752825" cy="175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287025" y="3188000"/>
            <a:ext cx="5162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5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5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Act out the scenario with heedfulness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628650" y="-6486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rPr>
              <a:t>Pass the Cup</a:t>
            </a:r>
            <a:endParaRPr sz="4500">
              <a:solidFill>
                <a:schemeClr val="accent4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244000" y="1097775"/>
            <a:ext cx="8204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Pass the cup hand to  hand around the circle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sensations do you feel as the cup comes closer, it’s your turn, or when your turn is over?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800" y="2216500"/>
            <a:ext cx="3514376" cy="234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Mirroring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210600" y="2097050"/>
            <a:ext cx="43614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25000" lnSpcReduction="20000"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448"/>
              <a:buNone/>
            </a:pPr>
            <a:r>
              <a:rPr lang="en" sz="7381"/>
              <a:t>Partner A: Move one hand very slowly</a:t>
            </a:r>
            <a:endParaRPr sz="7381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8448"/>
              <a:buNone/>
            </a:pPr>
            <a:r>
              <a:rPr lang="en" sz="7381"/>
              <a:t>Partner B: Use mindfulness to follow and mirror the </a:t>
            </a:r>
            <a:r>
              <a:rPr lang="en" sz="7381"/>
              <a:t>movement</a:t>
            </a:r>
            <a:endParaRPr sz="7381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33333"/>
              <a:buNone/>
            </a:pPr>
            <a:r>
              <a:t/>
            </a:r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0" l="17479" r="15495" t="0"/>
          <a:stretch/>
        </p:blipFill>
        <p:spPr>
          <a:xfrm>
            <a:off x="4795000" y="1420825"/>
            <a:ext cx="3720361" cy="27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7878175" y="3630950"/>
            <a:ext cx="999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628650" y="455419"/>
            <a:ext cx="7886700" cy="504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chemeClr val="accent1"/>
                </a:solidFill>
                <a:latin typeface="Arvo"/>
                <a:ea typeface="Arvo"/>
                <a:cs typeface="Arvo"/>
                <a:sym typeface="Arvo"/>
              </a:rPr>
              <a:t>Settling the Mind with a Resource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3" name="Google Shape;213;p34"/>
          <p:cNvSpPr txBox="1"/>
          <p:nvPr>
            <p:ph idx="1" type="body"/>
          </p:nvPr>
        </p:nvSpPr>
        <p:spPr>
          <a:xfrm>
            <a:off x="3297850" y="1404725"/>
            <a:ext cx="5746200" cy="924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en" sz="1580"/>
              <a:t>Choose one of your resources from your resource kit</a:t>
            </a:r>
            <a:endParaRPr sz="158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5"/>
              <a:buNone/>
            </a:pPr>
            <a:r>
              <a:rPr lang="en" sz="1580"/>
              <a:t>Now let’s just pay attention to our resource with our mind for a few moments quietly</a:t>
            </a:r>
            <a:endParaRPr sz="158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t/>
            </a:r>
            <a:endParaRPr sz="158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195"/>
          </a:p>
        </p:txBody>
      </p:sp>
      <p:pic>
        <p:nvPicPr>
          <p:cNvPr id="214" name="Google Shape;214;p34"/>
          <p:cNvPicPr preferRelativeResize="0"/>
          <p:nvPr/>
        </p:nvPicPr>
        <p:blipFill rotWithShape="1">
          <a:blip r:embed="rId3">
            <a:alphaModFix/>
          </a:blip>
          <a:srcRect b="0" l="0" r="8189" t="0"/>
          <a:stretch/>
        </p:blipFill>
        <p:spPr>
          <a:xfrm>
            <a:off x="185700" y="1404725"/>
            <a:ext cx="2651867" cy="33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/>
        </p:nvSpPr>
        <p:spPr>
          <a:xfrm>
            <a:off x="3308300" y="2626775"/>
            <a:ext cx="57078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Discussion:</a:t>
            </a:r>
            <a:endParaRPr b="1" sz="17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did you notice when we paid attention to our resource a bit longer?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Were you able to pay attention?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did you do when you lost your attention or got distracted?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440638" y="187550"/>
            <a:ext cx="8412900" cy="7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chemeClr val="accent6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440650" y="1259382"/>
            <a:ext cx="7886700" cy="3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1700"/>
              <a:t>Is it getting easier or harder to pay attention as we practice? Do you notice any changes?</a:t>
            </a:r>
            <a:endParaRPr sz="17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en" sz="1700"/>
              <a:t>Do you notice any difference in the class as a whole when we practice?</a:t>
            </a:r>
            <a:endParaRPr sz="400"/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225" y="2571745"/>
            <a:ext cx="4000500" cy="238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