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Arvo"/>
      <p:regular r:id="rId13"/>
      <p:bold r:id="rId14"/>
      <p:italic r:id="rId15"/>
      <p:boldItalic r:id="rId16"/>
    </p:embeddedFont>
    <p:embeddedFont>
      <p:font typeface="Libre Baskerville"/>
      <p:regular r:id="rId17"/>
      <p:bold r:id="rId18"/>
      <p:italic r:id="rId19"/>
    </p:embeddedFont>
    <p:embeddedFont>
      <p:font typeface="Helvetica Neue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22" Type="http://schemas.openxmlformats.org/officeDocument/2006/relationships/font" Target="fonts/HelveticaNeue-italic.fntdata"/><Relationship Id="rId21" Type="http://schemas.openxmlformats.org/officeDocument/2006/relationships/font" Target="fonts/HelveticaNeue-bold.fntdata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rvo-regular.fntdata"/><Relationship Id="rId12" Type="http://schemas.openxmlformats.org/officeDocument/2006/relationships/slide" Target="slides/slide8.xml"/><Relationship Id="rId15" Type="http://schemas.openxmlformats.org/officeDocument/2006/relationships/font" Target="fonts/Arvo-italic.fntdata"/><Relationship Id="rId14" Type="http://schemas.openxmlformats.org/officeDocument/2006/relationships/font" Target="fonts/Arvo-bold.fntdata"/><Relationship Id="rId17" Type="http://schemas.openxmlformats.org/officeDocument/2006/relationships/font" Target="fonts/LibreBaskerville-regular.fntdata"/><Relationship Id="rId16" Type="http://schemas.openxmlformats.org/officeDocument/2006/relationships/font" Target="fonts/Arvo-boldItalic.fntdata"/><Relationship Id="rId19" Type="http://schemas.openxmlformats.org/officeDocument/2006/relationships/font" Target="fonts/LibreBaskerville-italic.fntdata"/><Relationship Id="rId18" Type="http://schemas.openxmlformats.org/officeDocument/2006/relationships/font" Target="fonts/LibreBaskervill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84b52f658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184b52f6585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84b52f6585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184b52f6585_0_1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84b52f6585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184b52f6585_1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84b52f6585_2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84b52f6585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84b52f6585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184b52f6585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84b52f6585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184b52f6585_2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84b52f6585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184b52f6585_2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i="0"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-487898" y="-335076"/>
            <a:ext cx="6255920" cy="71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5577" y="5946693"/>
            <a:ext cx="2698221" cy="633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838200" y="1181513"/>
            <a:ext cx="4038600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5078894" y="1146784"/>
            <a:ext cx="7113105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7595684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1146784"/>
            <a:ext cx="5958348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939412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6233654" y="1181513"/>
            <a:ext cx="5120146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838200" y="1186249"/>
            <a:ext cx="5142470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6326658" y="1186249"/>
            <a:ext cx="5027141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838200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4468951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8136194" y="1146783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838200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4468951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8136194" y="1146782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823452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4454203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8121446" y="379248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3">
            <a:off x="-320196" y="3533004"/>
            <a:ext cx="3700876" cy="424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3">
            <a:off x="-340607" y="3536165"/>
            <a:ext cx="3727485" cy="427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501752" y="-329161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2822" y="1426341"/>
            <a:ext cx="2660705" cy="305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ctrTitle"/>
          </p:nvPr>
        </p:nvSpPr>
        <p:spPr>
          <a:xfrm>
            <a:off x="1225050" y="2127475"/>
            <a:ext cx="9741900" cy="113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en-US" sz="4600"/>
              <a:t>Strengthening Attention &amp; Self-Awareness</a:t>
            </a:r>
            <a:endParaRPr sz="4600"/>
          </a:p>
        </p:txBody>
      </p:sp>
      <p:sp>
        <p:nvSpPr>
          <p:cNvPr id="163" name="Google Shape;163;p26"/>
          <p:cNvSpPr txBox="1"/>
          <p:nvPr>
            <p:ph idx="1" type="subTitle"/>
          </p:nvPr>
        </p:nvSpPr>
        <p:spPr>
          <a:xfrm>
            <a:off x="1999951" y="3581400"/>
            <a:ext cx="81921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Learning Experience: Exploring Attention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ctrTitle"/>
          </p:nvPr>
        </p:nvSpPr>
        <p:spPr>
          <a:xfrm>
            <a:off x="6285142" y="2861784"/>
            <a:ext cx="50688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latin typeface="Arvo"/>
                <a:ea typeface="Arvo"/>
                <a:cs typeface="Arvo"/>
                <a:sym typeface="Arvo"/>
              </a:rPr>
              <a:t>Checking In</a:t>
            </a:r>
            <a:endParaRPr sz="60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838200" y="10601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Attention with a Flashlight</a:t>
            </a:r>
            <a:endParaRPr sz="60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838200" y="1723664"/>
            <a:ext cx="6972900" cy="22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/>
              <a:t>Describe an object or part of the room in the dark</a:t>
            </a:r>
            <a:endParaRPr sz="2100"/>
          </a:p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/>
              <a:t>Discuss how </a:t>
            </a:r>
            <a:r>
              <a:rPr lang="en-US" sz="2100"/>
              <a:t>different</a:t>
            </a:r>
            <a:r>
              <a:rPr lang="en-US" sz="2100"/>
              <a:t> it looks when we shine light on it </a:t>
            </a:r>
            <a:endParaRPr sz="2100"/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5050" y="1723665"/>
            <a:ext cx="3434776" cy="3892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838200" y="10601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I Notice, I Wonder</a:t>
            </a:r>
            <a:endParaRPr sz="60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181" name="Google Shape;1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0375" y="1829200"/>
            <a:ext cx="3307325" cy="41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9"/>
          <p:cNvSpPr txBox="1"/>
          <p:nvPr>
            <p:ph idx="1" type="body"/>
          </p:nvPr>
        </p:nvSpPr>
        <p:spPr>
          <a:xfrm>
            <a:off x="838200" y="1723664"/>
            <a:ext cx="6972900" cy="22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/>
              <a:t>Pay close attention and observe an object</a:t>
            </a:r>
            <a:endParaRPr sz="2100"/>
          </a:p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/>
              <a:t>Say something you “notice’ or “wonder”</a:t>
            </a:r>
            <a:endParaRPr sz="2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idx="1" type="body"/>
          </p:nvPr>
        </p:nvSpPr>
        <p:spPr>
          <a:xfrm>
            <a:off x="838200" y="1447238"/>
            <a:ext cx="10515600" cy="499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020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ibre Baskerville"/>
              <a:buChar char="•"/>
            </a:pPr>
            <a:r>
              <a:rPr lang="en-US" sz="1900"/>
              <a:t>Did anyone hear someone else say something that you were thinking too?</a:t>
            </a:r>
            <a:endParaRPr sz="1900"/>
          </a:p>
          <a:p>
            <a:pPr indent="-34020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ibre Baskerville"/>
              <a:buChar char="•"/>
            </a:pPr>
            <a:r>
              <a:rPr lang="en-US" sz="1900"/>
              <a:t>Did someone say something you hadn't noticed or wondered about yourself?</a:t>
            </a:r>
            <a:endParaRPr sz="1900"/>
          </a:p>
          <a:p>
            <a:pPr indent="-34020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ibre Baskerville"/>
              <a:buChar char="•"/>
            </a:pPr>
            <a:r>
              <a:rPr lang="en-US" sz="1900"/>
              <a:t>Who can add one more thing they notice? Or wonder? Could we keep on noticing and wondering about more and more things?</a:t>
            </a:r>
            <a:endParaRPr sz="1900"/>
          </a:p>
          <a:p>
            <a:pPr indent="-34020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ibre Baskerville"/>
              <a:buChar char="•"/>
            </a:pPr>
            <a:r>
              <a:rPr lang="en-US" sz="1900"/>
              <a:t>I noticed there were no wrong answers. Why do you think that is? (We're describing our own experiences, not opinions or judgments.) Do you think there's a right or wrong way to experience this object?</a:t>
            </a:r>
            <a:endParaRPr sz="1900"/>
          </a:p>
          <a:p>
            <a:pPr indent="-34020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ibre Baskerville"/>
              <a:buChar char="•"/>
            </a:pPr>
            <a:r>
              <a:rPr lang="en-US" sz="1900"/>
              <a:t>Did anyone get distracted? Did you ever lose attention for a moment? Were you able to bring your attention back to the group and the object?</a:t>
            </a:r>
            <a:endParaRPr sz="1900"/>
          </a:p>
          <a:p>
            <a:pPr indent="-34020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ibre Baskerville"/>
              <a:buChar char="•"/>
            </a:pPr>
            <a:r>
              <a:rPr lang="en-US" sz="1900"/>
              <a:t>Write or share as a whole group what this felt like:</a:t>
            </a:r>
            <a:endParaRPr sz="1900"/>
          </a:p>
          <a:p>
            <a:pPr indent="-34020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ibre Baskerville"/>
              <a:buChar char="•"/>
            </a:pPr>
            <a:r>
              <a:rPr lang="en-US" sz="1900"/>
              <a:t>Where did you feel sensations in your bodies?</a:t>
            </a:r>
            <a:endParaRPr sz="1900"/>
          </a:p>
          <a:p>
            <a:pPr indent="-34020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ibre Baskerville"/>
              <a:buChar char="•"/>
            </a:pPr>
            <a:r>
              <a:rPr lang="en-US" sz="1900"/>
              <a:t>What were these sensations?</a:t>
            </a:r>
            <a:endParaRPr sz="1900"/>
          </a:p>
          <a:p>
            <a:pPr indent="-34020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ibre Baskerville"/>
              <a:buChar char="•"/>
            </a:pPr>
            <a:r>
              <a:rPr lang="en-US" sz="1900"/>
              <a:t>Why might this activity be helpful when thinking about attention or why did we do it?</a:t>
            </a:r>
            <a:endParaRPr sz="19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0"/>
          <p:cNvSpPr txBox="1"/>
          <p:nvPr>
            <p:ph type="title"/>
          </p:nvPr>
        </p:nvSpPr>
        <p:spPr>
          <a:xfrm>
            <a:off x="838200" y="-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57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Discussion Questions</a:t>
            </a:r>
            <a:endParaRPr sz="57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0" y="106025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-US" sz="60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Individual Practice with Writing</a:t>
            </a:r>
            <a:endParaRPr sz="60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4" name="Google Shape;194;p31"/>
          <p:cNvSpPr txBox="1"/>
          <p:nvPr/>
        </p:nvSpPr>
        <p:spPr>
          <a:xfrm>
            <a:off x="728775" y="1828775"/>
            <a:ext cx="9056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Write something you notice or wonder about the object </a:t>
            </a:r>
            <a:endParaRPr/>
          </a:p>
        </p:txBody>
      </p:sp>
      <p:pic>
        <p:nvPicPr>
          <p:cNvPr id="195" name="Google Shape;19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250" y="2539875"/>
            <a:ext cx="5802924" cy="393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type="title"/>
          </p:nvPr>
        </p:nvSpPr>
        <p:spPr>
          <a:xfrm>
            <a:off x="0" y="106025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Reflective Practice </a:t>
            </a:r>
            <a:endParaRPr sz="60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01" name="Google Shape;201;p32"/>
          <p:cNvSpPr txBox="1"/>
          <p:nvPr/>
        </p:nvSpPr>
        <p:spPr>
          <a:xfrm>
            <a:off x="1625600" y="1688125"/>
            <a:ext cx="8378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Choose one of their resources from their resource kits and focus your mind on it for a few moments</a:t>
            </a:r>
            <a:endParaRPr sz="21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/>
          <p:nvPr>
            <p:ph type="title"/>
          </p:nvPr>
        </p:nvSpPr>
        <p:spPr>
          <a:xfrm>
            <a:off x="0" y="106025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r>
              <a:rPr lang="en-US" sz="60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 </a:t>
            </a:r>
            <a:endParaRPr sz="60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07" name="Google Shape;207;p33"/>
          <p:cNvSpPr txBox="1"/>
          <p:nvPr/>
        </p:nvSpPr>
        <p:spPr>
          <a:xfrm>
            <a:off x="1122450" y="1688125"/>
            <a:ext cx="9947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Char char="●"/>
            </a:pP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Have you learned anything about attention that you found interesting?</a:t>
            </a:r>
            <a:endParaRPr sz="20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Char char="●"/>
            </a:pPr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How else might it help us if we practiced attention and got better at it?</a:t>
            </a:r>
            <a:endParaRPr sz="27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