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5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6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6" r:id="rId4"/>
    <p:sldMasterId id="2147483667" r:id="rId5"/>
    <p:sldMasterId id="2147483668" r:id="rId6"/>
    <p:sldMasterId id="2147483669" r:id="rId7"/>
    <p:sldMasterId id="2147483670" r:id="rId8"/>
  </p:sldMasterIdLst>
  <p:notesMasterIdLst>
    <p:notesMasterId r:id="rId9"/>
  </p:notesMasterIdLst>
  <p:sldIdLst>
    <p:sldId id="256" r:id="rId10"/>
    <p:sldId id="257" r:id="rId11"/>
    <p:sldId id="258" r:id="rId12"/>
    <p:sldId id="259" r:id="rId13"/>
    <p:sldId id="260" r:id="rId14"/>
    <p:sldId id="261" r:id="rId15"/>
  </p:sldIdLst>
  <p:sldSz cy="5143500" cx="9144000"/>
  <p:notesSz cx="6858000" cy="9144000"/>
  <p:embeddedFontLst>
    <p:embeddedFont>
      <p:font typeface="Montserrat"/>
      <p:regular r:id="rId16"/>
      <p:bold r:id="rId17"/>
      <p:italic r:id="rId18"/>
      <p:boldItalic r:id="rId19"/>
    </p:embeddedFont>
    <p:embeddedFont>
      <p:font typeface="Arvo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vo-regular.fntdata"/><Relationship Id="rId11" Type="http://schemas.openxmlformats.org/officeDocument/2006/relationships/slide" Target="slides/slide2.xml"/><Relationship Id="rId22" Type="http://schemas.openxmlformats.org/officeDocument/2006/relationships/font" Target="fonts/Arvo-italic.fntdata"/><Relationship Id="rId10" Type="http://schemas.openxmlformats.org/officeDocument/2006/relationships/slide" Target="slides/slide1.xml"/><Relationship Id="rId21" Type="http://schemas.openxmlformats.org/officeDocument/2006/relationships/font" Target="fonts/Arvo-bold.fntdata"/><Relationship Id="rId13" Type="http://schemas.openxmlformats.org/officeDocument/2006/relationships/slide" Target="slides/slide4.xml"/><Relationship Id="rId12" Type="http://schemas.openxmlformats.org/officeDocument/2006/relationships/slide" Target="slides/slide3.xml"/><Relationship Id="rId23" Type="http://schemas.openxmlformats.org/officeDocument/2006/relationships/font" Target="fonts/Arvo-boldItalic.fntdata"/><Relationship Id="rId1" Type="http://schemas.openxmlformats.org/officeDocument/2006/relationships/theme" Target="theme/theme6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5" Type="http://schemas.openxmlformats.org/officeDocument/2006/relationships/slide" Target="slides/slide6.xml"/><Relationship Id="rId14" Type="http://schemas.openxmlformats.org/officeDocument/2006/relationships/slide" Target="slides/slide5.xml"/><Relationship Id="rId17" Type="http://schemas.openxmlformats.org/officeDocument/2006/relationships/font" Target="fonts/Montserrat-bold.fntdata"/><Relationship Id="rId16" Type="http://schemas.openxmlformats.org/officeDocument/2006/relationships/font" Target="fonts/Montserrat-regular.fntdata"/><Relationship Id="rId5" Type="http://schemas.openxmlformats.org/officeDocument/2006/relationships/slideMaster" Target="slideMasters/slideMaster2.xml"/><Relationship Id="rId19" Type="http://schemas.openxmlformats.org/officeDocument/2006/relationships/font" Target="fonts/Montserrat-boldItalic.fntdata"/><Relationship Id="rId6" Type="http://schemas.openxmlformats.org/officeDocument/2006/relationships/slideMaster" Target="slideMasters/slideMaster3.xml"/><Relationship Id="rId18" Type="http://schemas.openxmlformats.org/officeDocument/2006/relationships/font" Target="fonts/Montserrat-italic.fntdata"/><Relationship Id="rId7" Type="http://schemas.openxmlformats.org/officeDocument/2006/relationships/slideMaster" Target="slideMasters/slideMaster4.xml"/><Relationship Id="rId8" Type="http://schemas.openxmlformats.org/officeDocument/2006/relationships/slideMaster" Target="slideMasters/slideMaster5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127fa0756d8_2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g127fa0756d8_2_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27fa0756d8_2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g127fa0756d8_2_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127fa0756d8_2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g127fa0756d8_2_5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4562509002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g14562509002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14562509002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g14562509002_0_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127fa0756d8_2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g127fa0756d8_2_6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  <a:defRPr b="0" i="0" sz="4500">
                <a:latin typeface="Arvo"/>
                <a:ea typeface="Arvo"/>
                <a:cs typeface="Arvo"/>
                <a:sym typeface="Arv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1500"/>
              <a:buFont typeface="Arial"/>
              <a:buNone/>
              <a:defRPr b="1" i="0" sz="1500" u="none" cap="none" strike="noStrike">
                <a:solidFill>
                  <a:srgbClr val="7F7F7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6"/>
          <p:cNvSpPr txBox="1"/>
          <p:nvPr>
            <p:ph idx="1" type="subTitle"/>
          </p:nvPr>
        </p:nvSpPr>
        <p:spPr>
          <a:xfrm>
            <a:off x="705678" y="4045225"/>
            <a:ext cx="4313583" cy="9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1500"/>
              <a:buFont typeface="Arial"/>
              <a:buNone/>
              <a:defRPr b="1" i="0" sz="1500" u="none" cap="none" strike="noStrike">
                <a:solidFill>
                  <a:srgbClr val="7F7F7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/>
          <p:nvPr>
            <p:ph type="ctrTitle"/>
          </p:nvPr>
        </p:nvSpPr>
        <p:spPr>
          <a:xfrm>
            <a:off x="0" y="1030616"/>
            <a:ext cx="9144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vo"/>
              <a:buNone/>
              <a:defRPr b="0" i="0" sz="4500" u="none" cap="none" strike="noStrike">
                <a:solidFill>
                  <a:schemeClr val="lt1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628650" y="552140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9" name="Google Shape;79;p20"/>
          <p:cNvSpPr txBox="1"/>
          <p:nvPr>
            <p:ph idx="1" type="body"/>
          </p:nvPr>
        </p:nvSpPr>
        <p:spPr>
          <a:xfrm>
            <a:off x="628650" y="1647514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0" name="Google Shape;80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1" name="Google Shape;81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4" name="Google Shape;84;p21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85" name="Google Shape;8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6" name="Google Shape;86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2"/>
          <p:cNvSpPr txBox="1"/>
          <p:nvPr>
            <p:ph type="title"/>
          </p:nvPr>
        </p:nvSpPr>
        <p:spPr>
          <a:xfrm>
            <a:off x="628650" y="562078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9" name="Google Shape;89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0" name="Google Shape;90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3" name="Google Shape;93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6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4.jpg"/><Relationship Id="rId2" Type="http://schemas.openxmlformats.org/officeDocument/2006/relationships/image" Target="../media/image2.jpg"/><Relationship Id="rId3" Type="http://schemas.openxmlformats.org/officeDocument/2006/relationships/slideLayout" Target="../slideLayouts/slideLayout12.xml"/><Relationship Id="rId4" Type="http://schemas.openxmlformats.org/officeDocument/2006/relationships/theme" Target="../theme/theme3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image" Target="../media/image8.jpg"/><Relationship Id="rId2" Type="http://schemas.openxmlformats.org/officeDocument/2006/relationships/image" Target="../media/image2.jpg"/><Relationship Id="rId3" Type="http://schemas.openxmlformats.org/officeDocument/2006/relationships/slideLayout" Target="../slideLayouts/slideLayout13.xml"/><Relationship Id="rId4" Type="http://schemas.openxmlformats.org/officeDocument/2006/relationships/theme" Target="../theme/theme1.xml"/></Relationships>
</file>

<file path=ppt/slideMasters/_rels/slideMaster4.xml.rels><?xml version="1.0" encoding="UTF-8" standalone="yes"?><Relationships xmlns="http://schemas.openxmlformats.org/package/2006/relationships"><Relationship Id="rId1" Type="http://schemas.openxmlformats.org/officeDocument/2006/relationships/image" Target="../media/image3.jp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4" Type="http://schemas.openxmlformats.org/officeDocument/2006/relationships/theme" Target="../theme/theme5.xml"/></Relationships>
</file>

<file path=ppt/slideMasters/_rels/slideMaster5.xml.rels><?xml version="1.0" encoding="UTF-8" standalone="yes"?><Relationships xmlns="http://schemas.openxmlformats.org/package/2006/relationships"><Relationship Id="rId1" Type="http://schemas.openxmlformats.org/officeDocument/2006/relationships/image" Target="../media/image3.jpg"/><Relationship Id="rId2" Type="http://schemas.openxmlformats.org/officeDocument/2006/relationships/image" Target="../media/image2.jpg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52" name="Google Shape;52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229" y="0"/>
            <a:ext cx="9135542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28600" y="4325556"/>
            <a:ext cx="3526972" cy="67862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229" y="0"/>
            <a:ext cx="9135542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5"/>
          <p:cNvPicPr preferRelativeResize="0"/>
          <p:nvPr/>
        </p:nvPicPr>
        <p:blipFill rotWithShape="1">
          <a:blip r:embed="rId2">
            <a:alphaModFix/>
          </a:blip>
          <a:srcRect b="14205" l="1691" r="1293" t="15936"/>
          <a:stretch/>
        </p:blipFill>
        <p:spPr>
          <a:xfrm>
            <a:off x="665921" y="2069824"/>
            <a:ext cx="7245627" cy="1003852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60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7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229" y="0"/>
            <a:ext cx="9135542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731535" y="4134678"/>
            <a:ext cx="3680930" cy="708248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9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vo"/>
              <a:buNone/>
              <a:defRPr b="0" i="0" sz="3300" u="none" cap="none" strike="noStrike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2" name="Google Shape;72;p19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Google Shape;73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4" name="Google Shape;74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75" name="Google Shape;75;p19"/>
          <p:cNvPicPr preferRelativeResize="0"/>
          <p:nvPr/>
        </p:nvPicPr>
        <p:blipFill rotWithShape="1">
          <a:blip r:embed="rId1">
            <a:alphaModFix/>
          </a:blip>
          <a:srcRect b="89179" l="0" r="0" t="0"/>
          <a:stretch/>
        </p:blipFill>
        <p:spPr>
          <a:xfrm>
            <a:off x="4229" y="0"/>
            <a:ext cx="9135542" cy="556592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808515" y="4464875"/>
            <a:ext cx="3526972" cy="67862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62" r:id="rId3"/>
    <p:sldLayoutId id="2147483663" r:id="rId4"/>
    <p:sldLayoutId id="2147483664" r:id="rId5"/>
    <p:sldLayoutId id="2147483665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4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/>
              <a:t>Building Resilience</a:t>
            </a:r>
            <a:endParaRPr/>
          </a:p>
        </p:txBody>
      </p:sp>
      <p:sp>
        <p:nvSpPr>
          <p:cNvPr id="99" name="Google Shape;99;p2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500"/>
              <a:buNone/>
            </a:pPr>
            <a:r>
              <a:rPr lang="en"/>
              <a:t>Learning Experience: How Kindness and Safety Affect the Body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5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5"/>
          <p:cNvSpPr txBox="1"/>
          <p:nvPr>
            <p:ph type="ctrTitle"/>
          </p:nvPr>
        </p:nvSpPr>
        <p:spPr>
          <a:xfrm>
            <a:off x="0" y="1030616"/>
            <a:ext cx="9144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vo"/>
              <a:buNone/>
            </a:pPr>
            <a:r>
              <a:rPr lang="en"/>
              <a:t>Check In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6"/>
          <p:cNvSpPr txBox="1"/>
          <p:nvPr>
            <p:ph idx="1" type="body"/>
          </p:nvPr>
        </p:nvSpPr>
        <p:spPr>
          <a:xfrm>
            <a:off x="329525" y="967950"/>
            <a:ext cx="4716000" cy="3459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85000" lnSpcReduction="20000"/>
          </a:bodyPr>
          <a:lstStyle/>
          <a:p>
            <a:pPr indent="-304165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66666"/>
              <a:buChar char="•"/>
            </a:pPr>
            <a:r>
              <a:rPr lang="en"/>
              <a:t>When we are in the resilient zone/OK zone, can someone show me what that may feel like in your body? Why?</a:t>
            </a:r>
            <a:endParaRPr/>
          </a:p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04165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66666"/>
              <a:buChar char="•"/>
            </a:pPr>
            <a:r>
              <a:rPr lang="en"/>
              <a:t>What do you think happens inside our bodies when we are in our resilient zone/OK zone? </a:t>
            </a:r>
            <a:endParaRPr/>
          </a:p>
          <a:p>
            <a:pPr indent="-304165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77777"/>
              <a:buChar char="•"/>
            </a:pPr>
            <a:r>
              <a:rPr lang="en"/>
              <a:t>Do you think it's healthy for our bodies to be in our resilient zone/ok zone? Why or why not?</a:t>
            </a:r>
            <a:endParaRPr/>
          </a:p>
          <a:p>
            <a:pPr indent="0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04165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66666"/>
              <a:buChar char="•"/>
            </a:pPr>
            <a:r>
              <a:rPr lang="en"/>
              <a:t>What might we do that could help someone stay in the resilient zone/OK zone?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110" name="Google Shape;110;p26"/>
          <p:cNvSpPr txBox="1"/>
          <p:nvPr/>
        </p:nvSpPr>
        <p:spPr>
          <a:xfrm>
            <a:off x="628650" y="-20831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>
                <a:solidFill>
                  <a:srgbClr val="FFFFFF"/>
                </a:solidFill>
                <a:latin typeface="Arvo"/>
                <a:ea typeface="Arvo"/>
                <a:cs typeface="Arvo"/>
                <a:sym typeface="Arvo"/>
              </a:rPr>
              <a:t>Presentation/Discussion</a:t>
            </a:r>
            <a:endParaRPr sz="3300">
              <a:solidFill>
                <a:srgbClr val="FFFFFF"/>
              </a:solidFill>
              <a:latin typeface="Arvo"/>
              <a:ea typeface="Arvo"/>
              <a:cs typeface="Arvo"/>
              <a:sym typeface="Arvo"/>
            </a:endParaRPr>
          </a:p>
        </p:txBody>
      </p:sp>
      <p:pic>
        <p:nvPicPr>
          <p:cNvPr id="111" name="Google Shape;111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48750" y="1160273"/>
            <a:ext cx="3874975" cy="31388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7"/>
          <p:cNvSpPr txBox="1"/>
          <p:nvPr>
            <p:ph idx="1" type="body"/>
          </p:nvPr>
        </p:nvSpPr>
        <p:spPr>
          <a:xfrm>
            <a:off x="329525" y="967950"/>
            <a:ext cx="4716000" cy="3459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92500" lnSpcReduction="20000"/>
          </a:bodyPr>
          <a:lstStyle/>
          <a:p>
            <a:pPr indent="-310832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66666"/>
              <a:buChar char="•"/>
            </a:pPr>
            <a:r>
              <a:rPr lang="en"/>
              <a:t>Create a story based on the </a:t>
            </a:r>
            <a:r>
              <a:rPr lang="en"/>
              <a:t>agreements made in class being followed or broken</a:t>
            </a:r>
            <a:endParaRPr/>
          </a:p>
          <a:p>
            <a:pPr indent="-310832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66666"/>
              <a:buChar char="•"/>
            </a:pPr>
            <a:r>
              <a:rPr lang="en"/>
              <a:t>Use made-up names for characters!</a:t>
            </a:r>
            <a:endParaRPr/>
          </a:p>
          <a:p>
            <a:pPr indent="-310832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66666"/>
              <a:buChar char="•"/>
            </a:pPr>
            <a:r>
              <a:rPr lang="en"/>
              <a:t>Any volunteer to act out the story?</a:t>
            </a:r>
            <a:endParaRPr/>
          </a:p>
          <a:p>
            <a:pPr indent="-310832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66666"/>
              <a:buChar char="•"/>
            </a:pPr>
            <a:r>
              <a:rPr lang="en"/>
              <a:t>“Go”=start the story</a:t>
            </a:r>
            <a:endParaRPr/>
          </a:p>
          <a:p>
            <a:pPr indent="-310832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66666"/>
              <a:buChar char="•"/>
            </a:pPr>
            <a:r>
              <a:rPr lang="en"/>
              <a:t>“Slow”= take a moment to notice sensation in your body </a:t>
            </a:r>
            <a:endParaRPr/>
          </a:p>
          <a:p>
            <a:pPr indent="-310832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66666"/>
              <a:buChar char="•"/>
            </a:pPr>
            <a:r>
              <a:rPr lang="en"/>
              <a:t>“The End!”= stop the story </a:t>
            </a:r>
            <a:endParaRPr/>
          </a:p>
          <a:p>
            <a:pPr indent="-38100" lvl="0" marL="1778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117" name="Google Shape;117;p27"/>
          <p:cNvSpPr txBox="1"/>
          <p:nvPr/>
        </p:nvSpPr>
        <p:spPr>
          <a:xfrm>
            <a:off x="628650" y="-20831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>
                <a:solidFill>
                  <a:srgbClr val="FFFFFF"/>
                </a:solidFill>
                <a:latin typeface="Arvo"/>
                <a:ea typeface="Arvo"/>
                <a:cs typeface="Arvo"/>
                <a:sym typeface="Arvo"/>
              </a:rPr>
              <a:t>Insight Activity</a:t>
            </a:r>
            <a:endParaRPr sz="3300">
              <a:solidFill>
                <a:srgbClr val="FFFFFF"/>
              </a:solidFill>
              <a:latin typeface="Arvo"/>
              <a:ea typeface="Arvo"/>
              <a:cs typeface="Arvo"/>
              <a:sym typeface="Arvo"/>
            </a:endParaRPr>
          </a:p>
        </p:txBody>
      </p:sp>
      <p:pic>
        <p:nvPicPr>
          <p:cNvPr id="118" name="Google Shape;118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89675" y="841800"/>
            <a:ext cx="3459901" cy="34599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8"/>
          <p:cNvSpPr txBox="1"/>
          <p:nvPr>
            <p:ph idx="1" type="body"/>
          </p:nvPr>
        </p:nvSpPr>
        <p:spPr>
          <a:xfrm>
            <a:off x="329525" y="967950"/>
            <a:ext cx="5231100" cy="37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92500" lnSpcReduction="20000"/>
          </a:bodyPr>
          <a:lstStyle/>
          <a:p>
            <a:pPr indent="-310832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66666"/>
              <a:buChar char="•"/>
            </a:pPr>
            <a:r>
              <a:rPr lang="en"/>
              <a:t>"What did you learn today about our class agreements?</a:t>
            </a:r>
            <a:endParaRPr/>
          </a:p>
          <a:p>
            <a:pPr indent="-310832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66666"/>
              <a:buChar char="•"/>
            </a:pPr>
            <a:r>
              <a:rPr lang="en"/>
              <a:t>How do our class agreements affect our bodies?</a:t>
            </a:r>
            <a:endParaRPr/>
          </a:p>
          <a:p>
            <a:pPr indent="-310832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66666"/>
              <a:buChar char="•"/>
            </a:pPr>
            <a:r>
              <a:rPr lang="en"/>
              <a:t>Is happiness something we feel inside the body? How do we know that? What about kindness?</a:t>
            </a:r>
            <a:endParaRPr/>
          </a:p>
          <a:p>
            <a:pPr indent="-310832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66666"/>
              <a:buChar char="•"/>
            </a:pPr>
            <a:r>
              <a:rPr lang="en"/>
              <a:t>Is there anything you think we should add to the class agreements after what we did today?</a:t>
            </a:r>
            <a:endParaRPr/>
          </a:p>
          <a:p>
            <a:pPr indent="-310832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66666"/>
              <a:buChar char="•"/>
            </a:pPr>
            <a:r>
              <a:rPr lang="en"/>
              <a:t>Is there anything you learned or practiced about kindness that you might like to use again sometime?</a:t>
            </a:r>
            <a:endParaRPr/>
          </a:p>
          <a:p>
            <a:pPr indent="-38100" lvl="0" marL="1778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124" name="Google Shape;124;p28"/>
          <p:cNvSpPr txBox="1"/>
          <p:nvPr/>
        </p:nvSpPr>
        <p:spPr>
          <a:xfrm>
            <a:off x="628650" y="-20831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>
                <a:solidFill>
                  <a:srgbClr val="FFFFFF"/>
                </a:solidFill>
                <a:latin typeface="Arvo"/>
                <a:ea typeface="Arvo"/>
                <a:cs typeface="Arvo"/>
                <a:sym typeface="Arvo"/>
              </a:rPr>
              <a:t>Debrief</a:t>
            </a:r>
            <a:endParaRPr sz="3300">
              <a:solidFill>
                <a:srgbClr val="FFFFFF"/>
              </a:solidFill>
              <a:latin typeface="Arvo"/>
              <a:ea typeface="Arvo"/>
              <a:cs typeface="Arvo"/>
              <a:sym typeface="Arvo"/>
            </a:endParaRPr>
          </a:p>
        </p:txBody>
      </p:sp>
      <p:pic>
        <p:nvPicPr>
          <p:cNvPr id="125" name="Google Shape;125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89675" y="1720889"/>
            <a:ext cx="1885950" cy="241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9"/>
          <p:cNvSpPr txBox="1"/>
          <p:nvPr>
            <p:ph idx="1" type="subTitle"/>
          </p:nvPr>
        </p:nvSpPr>
        <p:spPr>
          <a:xfrm>
            <a:off x="1313056" y="4467017"/>
            <a:ext cx="4220142" cy="33544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500"/>
              <a:buNone/>
            </a:pPr>
            <a:r>
              <a:rPr lang="en"/>
              <a:t>Visit us at SEELearning.emory.edu</a:t>
            </a:r>
            <a:endParaRPr/>
          </a:p>
        </p:txBody>
      </p:sp>
      <p:pic>
        <p:nvPicPr>
          <p:cNvPr id="131" name="Google Shape;131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4741" y="4383157"/>
            <a:ext cx="588740" cy="5031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1_Cover Op 1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2_Cover Op 2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4_Content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3_Section Break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