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8" r:id="rId4"/>
    <p:sldMasterId id="2147483669" r:id="rId5"/>
    <p:sldMasterId id="2147483670" r:id="rId6"/>
    <p:sldMasterId id="2147483671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</p:sldIdLst>
  <p:sldSz cy="5143500" cx="9144000"/>
  <p:notesSz cx="6858000" cy="9144000"/>
  <p:embeddedFontLst>
    <p:embeddedFont>
      <p:font typeface="Montserrat"/>
      <p:regular r:id="rId15"/>
      <p:bold r:id="rId16"/>
      <p:italic r:id="rId17"/>
      <p:boldItalic r:id="rId18"/>
    </p:embeddedFont>
    <p:embeddedFont>
      <p:font typeface="Arvo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Arvo-bold.fntdata"/><Relationship Id="rId11" Type="http://schemas.openxmlformats.org/officeDocument/2006/relationships/slide" Target="slides/slide3.xml"/><Relationship Id="rId22" Type="http://schemas.openxmlformats.org/officeDocument/2006/relationships/font" Target="fonts/Arvo-boldItalic.fntdata"/><Relationship Id="rId10" Type="http://schemas.openxmlformats.org/officeDocument/2006/relationships/slide" Target="slides/slide2.xml"/><Relationship Id="rId21" Type="http://schemas.openxmlformats.org/officeDocument/2006/relationships/font" Target="fonts/Arvo-italic.fntdata"/><Relationship Id="rId13" Type="http://schemas.openxmlformats.org/officeDocument/2006/relationships/slide" Target="slides/slide5.xml"/><Relationship Id="rId12" Type="http://schemas.openxmlformats.org/officeDocument/2006/relationships/slide" Target="slides/slide4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5" Type="http://schemas.openxmlformats.org/officeDocument/2006/relationships/font" Target="fonts/Montserrat-regular.fntdata"/><Relationship Id="rId14" Type="http://schemas.openxmlformats.org/officeDocument/2006/relationships/slide" Target="slides/slide6.xml"/><Relationship Id="rId17" Type="http://schemas.openxmlformats.org/officeDocument/2006/relationships/font" Target="fonts/Montserrat-italic.fntdata"/><Relationship Id="rId16" Type="http://schemas.openxmlformats.org/officeDocument/2006/relationships/font" Target="fonts/Montserrat-bold.fntdata"/><Relationship Id="rId5" Type="http://schemas.openxmlformats.org/officeDocument/2006/relationships/slideMaster" Target="slideMasters/slideMaster2.xml"/><Relationship Id="rId19" Type="http://schemas.openxmlformats.org/officeDocument/2006/relationships/font" Target="fonts/Arvo-regular.fntdata"/><Relationship Id="rId6" Type="http://schemas.openxmlformats.org/officeDocument/2006/relationships/slideMaster" Target="slideMasters/slideMaster3.xml"/><Relationship Id="rId18" Type="http://schemas.openxmlformats.org/officeDocument/2006/relationships/font" Target="fonts/Montserrat-boldItalic.fntdata"/><Relationship Id="rId7" Type="http://schemas.openxmlformats.org/officeDocument/2006/relationships/slideMaster" Target="slideMasters/slideMaster4.xml"/><Relationship Id="rId8" Type="http://schemas.openxmlformats.org/officeDocument/2006/relationships/notesMaster" Target="notesMasters/notesMaster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unsplash.com/photos/PO1IOH18AVA" TargetMode="External"/><Relationship Id="rId3" Type="http://schemas.openxmlformats.org/officeDocument/2006/relationships/hyperlink" Target="https://unsplash.com/photos/hECwQNeR1iE" TargetMode="Externa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unsplash.com/photos/E265H9t8XnI" TargetMode="Externa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143b55e9a25_0_1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g143b55e9a25_0_14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143b55e9a25_0_1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g143b55e9a25_0_15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43b55e9a25_0_1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g143b55e9a25_0_16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43edc1562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Images free to use under unsplash license: </a:t>
            </a:r>
            <a:r>
              <a:rPr lang="en" u="sng">
                <a:solidFill>
                  <a:schemeClr val="hlink"/>
                </a:solidFill>
                <a:hlinkClick r:id="rId2"/>
              </a:rPr>
              <a:t>https://unsplash.com/photos/PO1IOH18AVA</a:t>
            </a:r>
            <a:r>
              <a:rPr lang="en"/>
              <a:t> (right pic)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https://unsplash.com/photos/hECwQNeR1iE</a:t>
            </a:r>
            <a:r>
              <a:rPr lang="en"/>
              <a:t> (left pic)</a:t>
            </a:r>
            <a:r>
              <a:rPr lang="en"/>
              <a:t> </a:t>
            </a:r>
            <a:endParaRPr/>
          </a:p>
        </p:txBody>
      </p:sp>
      <p:sp>
        <p:nvSpPr>
          <p:cNvPr id="119" name="Google Shape;119;g143edc15623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14454dc482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Image free to use under unsplash license: </a:t>
            </a:r>
            <a:r>
              <a:rPr lang="en" u="sng">
                <a:solidFill>
                  <a:schemeClr val="hlink"/>
                </a:solidFill>
                <a:hlinkClick r:id="rId2"/>
              </a:rPr>
              <a:t>https://unsplash.com/photos/E265H9t8XnI</a:t>
            </a:r>
            <a:r>
              <a:rPr lang="en"/>
              <a:t> </a:t>
            </a:r>
            <a:endParaRPr/>
          </a:p>
        </p:txBody>
      </p:sp>
      <p:sp>
        <p:nvSpPr>
          <p:cNvPr id="127" name="Google Shape;127;g14454dc482b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143b55e9a25_0_2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g143b55e9a25_0_22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idx="1" type="subTitle"/>
          </p:nvPr>
        </p:nvSpPr>
        <p:spPr>
          <a:xfrm>
            <a:off x="705678" y="4045226"/>
            <a:ext cx="4313700" cy="9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7F7F7F"/>
              </a:buClr>
              <a:buSzPts val="1500"/>
              <a:buFont typeface="Arial"/>
              <a:buNone/>
              <a:defRPr b="1" i="0" sz="1500" u="none" cap="none" strike="noStrike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">
  <p:cSld name="Title Slide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4"/>
          <p:cNvSpPr txBox="1"/>
          <p:nvPr>
            <p:ph type="ctrTitle"/>
          </p:nvPr>
        </p:nvSpPr>
        <p:spPr>
          <a:xfrm>
            <a:off x="0" y="1030616"/>
            <a:ext cx="9144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Arvo"/>
              <a:buNone/>
              <a:defRPr b="0" i="0" sz="4500" u="none" cap="none" strike="noStrike">
                <a:solidFill>
                  <a:schemeClr val="lt1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5"/>
          <p:cNvSpPr txBox="1"/>
          <p:nvPr>
            <p:ph type="title"/>
          </p:nvPr>
        </p:nvSpPr>
        <p:spPr>
          <a:xfrm>
            <a:off x="628650" y="552140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6" name="Google Shape;56;p15"/>
          <p:cNvSpPr txBox="1"/>
          <p:nvPr>
            <p:ph idx="1" type="body"/>
          </p:nvPr>
        </p:nvSpPr>
        <p:spPr>
          <a:xfrm>
            <a:off x="628650" y="1647515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/>
        </p:txBody>
      </p:sp>
      <p:sp>
        <p:nvSpPr>
          <p:cNvPr id="57" name="Google Shape;57;p15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5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7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vo"/>
              <a:buNone/>
              <a:defRPr b="0" i="0" sz="4500"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8" name="Google Shape;68;p17"/>
          <p:cNvSpPr txBox="1"/>
          <p:nvPr>
            <p:ph idx="1" type="subTitle"/>
          </p:nvPr>
        </p:nvSpPr>
        <p:spPr>
          <a:xfrm>
            <a:off x="1143000" y="2701529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7F7F7F"/>
              </a:buClr>
              <a:buSzPts val="1500"/>
              <a:buFont typeface="Arial"/>
              <a:buNone/>
              <a:defRPr b="1" i="0" sz="1500" u="none" cap="none" strike="noStrike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9"/>
          <p:cNvSpPr txBox="1"/>
          <p:nvPr>
            <p:ph type="ctrTitle"/>
          </p:nvPr>
        </p:nvSpPr>
        <p:spPr>
          <a:xfrm>
            <a:off x="0" y="1030616"/>
            <a:ext cx="9144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Arvo"/>
              <a:buNone/>
              <a:defRPr b="0" i="0" sz="4500" u="none" cap="none" strike="noStrike">
                <a:solidFill>
                  <a:schemeClr val="lt1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1"/>
          <p:cNvSpPr txBox="1"/>
          <p:nvPr>
            <p:ph type="title"/>
          </p:nvPr>
        </p:nvSpPr>
        <p:spPr>
          <a:xfrm>
            <a:off x="628650" y="552140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3" name="Google Shape;83;p21"/>
          <p:cNvSpPr txBox="1"/>
          <p:nvPr>
            <p:ph idx="1" type="body"/>
          </p:nvPr>
        </p:nvSpPr>
        <p:spPr>
          <a:xfrm>
            <a:off x="628650" y="1647515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4" name="Google Shape;84;p21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5" name="Google Shape;85;p21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2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vo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8" name="Google Shape;88;p22"/>
          <p:cNvSpPr txBox="1"/>
          <p:nvPr>
            <p:ph idx="1" type="subTitle"/>
          </p:nvPr>
        </p:nvSpPr>
        <p:spPr>
          <a:xfrm>
            <a:off x="1143000" y="2701529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89" name="Google Shape;89;p22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0" name="Google Shape;90;p22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3"/>
          <p:cNvSpPr txBox="1"/>
          <p:nvPr>
            <p:ph type="title"/>
          </p:nvPr>
        </p:nvSpPr>
        <p:spPr>
          <a:xfrm>
            <a:off x="628650" y="562079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3" name="Google Shape;93;p2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4" name="Google Shape;94;p2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4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7" name="Google Shape;97;p24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5.jpg"/><Relationship Id="rId2" Type="http://schemas.openxmlformats.org/officeDocument/2006/relationships/image" Target="../media/image6.jpg"/><Relationship Id="rId3" Type="http://schemas.openxmlformats.org/officeDocument/2006/relationships/slideLayout" Target="../slideLayouts/slideLayout15.xml"/><Relationship Id="rId4" Type="http://schemas.openxmlformats.org/officeDocument/2006/relationships/theme" Target="../theme/theme4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image" Target="../media/image4.jp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6.xml"/><Relationship Id="rId4" Type="http://schemas.openxmlformats.org/officeDocument/2006/relationships/theme" Target="../theme/theme5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image" Target="../media/image4.jpg"/><Relationship Id="rId2" Type="http://schemas.openxmlformats.org/officeDocument/2006/relationships/image" Target="../media/image6.jpg"/><Relationship Id="rId3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0.xml"/><Relationship Id="rId7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6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61" name="Google Shape;61;p16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" name="Google Shape;62;p16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" name="Google Shape;63;p16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4" name="Google Shape;64;p16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4229" y="0"/>
            <a:ext cx="9135542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8600" y="4325556"/>
            <a:ext cx="3526970" cy="678625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2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8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4229" y="0"/>
            <a:ext cx="9135542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731535" y="4134678"/>
            <a:ext cx="3680929" cy="708248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3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0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vo"/>
              <a:buNone/>
              <a:defRPr b="0" i="0" sz="3300" u="none" cap="none" strike="noStrik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76" name="Google Shape;76;p20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Google Shape;77;p20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" name="Google Shape;78;p20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9" name="Google Shape;79;p20"/>
          <p:cNvPicPr preferRelativeResize="0"/>
          <p:nvPr/>
        </p:nvPicPr>
        <p:blipFill rotWithShape="1">
          <a:blip r:embed="rId1">
            <a:alphaModFix/>
          </a:blip>
          <a:srcRect b="89179" l="0" r="0" t="0"/>
          <a:stretch/>
        </p:blipFill>
        <p:spPr>
          <a:xfrm>
            <a:off x="4229" y="0"/>
            <a:ext cx="9135542" cy="556591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808515" y="4464875"/>
            <a:ext cx="3526970" cy="678625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4" r:id="rId3"/>
    <p:sldLayoutId id="2147483665" r:id="rId4"/>
    <p:sldLayoutId id="2147483666" r:id="rId5"/>
    <p:sldLayoutId id="2147483667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5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vo"/>
              <a:buNone/>
            </a:pPr>
            <a:r>
              <a:rPr lang="en"/>
              <a:t>Building Resilience</a:t>
            </a:r>
            <a:endParaRPr/>
          </a:p>
        </p:txBody>
      </p:sp>
      <p:sp>
        <p:nvSpPr>
          <p:cNvPr id="103" name="Google Shape;103;p25"/>
          <p:cNvSpPr txBox="1"/>
          <p:nvPr>
            <p:ph idx="1" type="subTitle"/>
          </p:nvPr>
        </p:nvSpPr>
        <p:spPr>
          <a:xfrm>
            <a:off x="1143000" y="2701529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500"/>
              <a:buNone/>
            </a:pPr>
            <a:r>
              <a:rPr lang="en"/>
              <a:t>Learning Experience: Grounding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6"/>
          <p:cNvSpPr txBox="1"/>
          <p:nvPr>
            <p:ph type="ctrTitle"/>
          </p:nvPr>
        </p:nvSpPr>
        <p:spPr>
          <a:xfrm>
            <a:off x="0" y="1030616"/>
            <a:ext cx="9144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Arvo"/>
              <a:buNone/>
            </a:pPr>
            <a:r>
              <a:rPr lang="en"/>
              <a:t>Check In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7"/>
          <p:cNvSpPr txBox="1"/>
          <p:nvPr>
            <p:ph idx="1" type="body"/>
          </p:nvPr>
        </p:nvSpPr>
        <p:spPr>
          <a:xfrm>
            <a:off x="0" y="862200"/>
            <a:ext cx="5727600" cy="3103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Do you feel better as you’re sitting or standing? </a:t>
            </a:r>
            <a:endParaRPr/>
          </a:p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Do you feel better pushing against the wall? Or leaning against the wall? Or pushing down on a surface?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-38100" lvl="0" marL="177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27"/>
          <p:cNvSpPr txBox="1"/>
          <p:nvPr/>
        </p:nvSpPr>
        <p:spPr>
          <a:xfrm>
            <a:off x="0" y="-208300"/>
            <a:ext cx="91440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rPr>
              <a:t>Grounding with One’s Stance </a:t>
            </a:r>
            <a:endParaRPr sz="2900">
              <a:solidFill>
                <a:srgbClr val="FFFFFF"/>
              </a:solidFill>
              <a:latin typeface="Arvo"/>
              <a:ea typeface="Arvo"/>
              <a:cs typeface="Arvo"/>
              <a:sym typeface="Arvo"/>
            </a:endParaRPr>
          </a:p>
        </p:txBody>
      </p:sp>
      <p:pic>
        <p:nvPicPr>
          <p:cNvPr id="115" name="Google Shape;115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27600" y="862201"/>
            <a:ext cx="3160700" cy="2149949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27"/>
          <p:cNvSpPr txBox="1"/>
          <p:nvPr/>
        </p:nvSpPr>
        <p:spPr>
          <a:xfrm>
            <a:off x="961500" y="3338725"/>
            <a:ext cx="7221000" cy="94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We can use this practice of </a:t>
            </a:r>
            <a:r>
              <a:rPr b="1" lang="en" sz="2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grounding</a:t>
            </a:r>
            <a:r>
              <a:rPr lang="en" sz="2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to help our body be calmer if it isn't feeling calm .</a:t>
            </a:r>
            <a:endParaRPr sz="2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8"/>
          <p:cNvSpPr txBox="1"/>
          <p:nvPr>
            <p:ph idx="1" type="body"/>
          </p:nvPr>
        </p:nvSpPr>
        <p:spPr>
          <a:xfrm>
            <a:off x="112625" y="785900"/>
            <a:ext cx="8910300" cy="34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Can anyone describe their object using sensation words?</a:t>
            </a:r>
            <a:endParaRPr/>
          </a:p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What did you notice as we held our object? Where did you notice it in the body?</a:t>
            </a:r>
            <a:endParaRPr/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28"/>
          <p:cNvSpPr txBox="1"/>
          <p:nvPr/>
        </p:nvSpPr>
        <p:spPr>
          <a:xfrm>
            <a:off x="0" y="-208300"/>
            <a:ext cx="91440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rPr>
              <a:t>Grounding with an Object</a:t>
            </a:r>
            <a:endParaRPr sz="3200">
              <a:solidFill>
                <a:srgbClr val="FFFFFF"/>
              </a:solidFill>
              <a:latin typeface="Arvo"/>
              <a:ea typeface="Arvo"/>
              <a:cs typeface="Arvo"/>
              <a:sym typeface="Arvo"/>
            </a:endParaRPr>
          </a:p>
        </p:txBody>
      </p:sp>
      <p:pic>
        <p:nvPicPr>
          <p:cNvPr id="123" name="Google Shape;123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43226" y="2183350"/>
            <a:ext cx="2995201" cy="2093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63925" y="2205175"/>
            <a:ext cx="2995200" cy="20499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9"/>
          <p:cNvSpPr txBox="1"/>
          <p:nvPr>
            <p:ph idx="1" type="body"/>
          </p:nvPr>
        </p:nvSpPr>
        <p:spPr>
          <a:xfrm>
            <a:off x="150175" y="837150"/>
            <a:ext cx="5243700" cy="34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Let's try placing our hand(s) against a table, a wall or the floor.</a:t>
            </a:r>
            <a:endParaRPr/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Let's try paying attention to our feet and how they are positioned on the ground.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What did you notice?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29"/>
          <p:cNvSpPr txBox="1"/>
          <p:nvPr/>
        </p:nvSpPr>
        <p:spPr>
          <a:xfrm>
            <a:off x="0" y="-208300"/>
            <a:ext cx="91440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rPr>
              <a:t>(Optional) </a:t>
            </a:r>
            <a:r>
              <a:rPr lang="en" sz="31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rPr>
              <a:t>Grounding with a Part of the Body</a:t>
            </a:r>
            <a:endParaRPr sz="3100">
              <a:solidFill>
                <a:srgbClr val="FFFFFF"/>
              </a:solidFill>
              <a:latin typeface="Arvo"/>
              <a:ea typeface="Arvo"/>
              <a:cs typeface="Arvo"/>
              <a:sym typeface="Arvo"/>
            </a:endParaRPr>
          </a:p>
        </p:txBody>
      </p:sp>
      <p:pic>
        <p:nvPicPr>
          <p:cNvPr id="131" name="Google Shape;131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09075" y="837150"/>
            <a:ext cx="2724014" cy="3643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0"/>
          <p:cNvSpPr txBox="1"/>
          <p:nvPr>
            <p:ph idx="1" type="body"/>
          </p:nvPr>
        </p:nvSpPr>
        <p:spPr>
          <a:xfrm>
            <a:off x="138750" y="1184100"/>
            <a:ext cx="8866500" cy="277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Which has been the best grounding practice for you? Which one did not work for you?</a:t>
            </a:r>
            <a:endParaRPr/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Does anyone remember a sensation that they felt or heard someone else share?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When do you think you could use grounding?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30"/>
          <p:cNvSpPr txBox="1"/>
          <p:nvPr/>
        </p:nvSpPr>
        <p:spPr>
          <a:xfrm>
            <a:off x="0" y="-208300"/>
            <a:ext cx="91440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solidFill>
                  <a:srgbClr val="FFFFFF"/>
                </a:solidFill>
                <a:latin typeface="Arvo"/>
                <a:ea typeface="Arvo"/>
                <a:cs typeface="Arvo"/>
                <a:sym typeface="Arvo"/>
              </a:rPr>
              <a:t>Debrief</a:t>
            </a:r>
            <a:endParaRPr sz="3300">
              <a:solidFill>
                <a:srgbClr val="FFFFFF"/>
              </a:solidFill>
              <a:latin typeface="Arvo"/>
              <a:ea typeface="Arvo"/>
              <a:cs typeface="Arvo"/>
              <a:sym typeface="Arv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4_Content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2_Cover Op 2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3_Section Break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