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5" r:id="rId4"/>
    <p:sldMasterId id="2147483666" r:id="rId5"/>
    <p:sldMasterId id="2147483667" r:id="rId6"/>
    <p:sldMasterId id="2147483668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</p:sldIdLst>
  <p:sldSz cy="5143500" cx="9144000"/>
  <p:notesSz cx="6858000" cy="9144000"/>
  <p:embeddedFontLst>
    <p:embeddedFont>
      <p:font typeface="Montserrat"/>
      <p:regular r:id="rId14"/>
      <p:bold r:id="rId15"/>
      <p:italic r:id="rId16"/>
      <p:boldItalic r:id="rId17"/>
    </p:embeddedFont>
    <p:embeddedFont>
      <p:font typeface="Arv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vo-italic.fntdata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21" Type="http://schemas.openxmlformats.org/officeDocument/2006/relationships/font" Target="fonts/Arvo-boldItalic.fntdata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Arvo-bold.fntdata"/><Relationship Id="rId6" Type="http://schemas.openxmlformats.org/officeDocument/2006/relationships/slideMaster" Target="slideMasters/slideMaster3.xml"/><Relationship Id="rId18" Type="http://schemas.openxmlformats.org/officeDocument/2006/relationships/font" Target="fonts/Arvo-regular.fntdata"/><Relationship Id="rId7" Type="http://schemas.openxmlformats.org/officeDocument/2006/relationships/slideMaster" Target="slideMasters/slideMaster4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7fa07570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g127fa07570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b="0" i="0" sz="4500"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  <a:defRPr b="1" i="0" sz="1500" u="none" cap="none" strike="noStrike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628650" y="55214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628650" y="1647515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80" name="Google Shape;80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/>
          <p:nvPr>
            <p:ph type="title"/>
          </p:nvPr>
        </p:nvSpPr>
        <p:spPr>
          <a:xfrm>
            <a:off x="628650" y="56207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image" Target="../media/image4.jpg"/><Relationship Id="rId3" Type="http://schemas.openxmlformats.org/officeDocument/2006/relationships/slideLayout" Target="../slideLayouts/slideLayout12.xml"/><Relationship Id="rId4" Type="http://schemas.openxmlformats.org/officeDocument/2006/relationships/theme" Target="../theme/theme5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3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4.jpg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8600" y="4325556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31535" y="4134678"/>
            <a:ext cx="3680929" cy="70824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  <a:defRPr b="0" i="0" sz="3300" u="none" cap="none" strike="noStrike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0" name="Google Shape;70;p17"/>
          <p:cNvPicPr preferRelativeResize="0"/>
          <p:nvPr/>
        </p:nvPicPr>
        <p:blipFill rotWithShape="1">
          <a:blip r:embed="rId1">
            <a:alphaModFix/>
          </a:blip>
          <a:srcRect b="89179" l="0" r="0" t="0"/>
          <a:stretch/>
        </p:blipFill>
        <p:spPr>
          <a:xfrm>
            <a:off x="4229" y="0"/>
            <a:ext cx="9135542" cy="556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808515" y="4464875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3"/>
    <p:sldLayoutId id="2147483662" r:id="rId4"/>
    <p:sldLayoutId id="2147483663" r:id="rId5"/>
    <p:sldLayoutId id="214748366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2"/>
          <p:cNvSpPr txBox="1"/>
          <p:nvPr>
            <p:ph type="ctrTitle"/>
          </p:nvPr>
        </p:nvSpPr>
        <p:spPr>
          <a:xfrm>
            <a:off x="1143000" y="1930500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/>
              <a:t>Creating a </a:t>
            </a:r>
            <a:r>
              <a:rPr lang="en"/>
              <a:t>Compassionate</a:t>
            </a:r>
            <a:r>
              <a:rPr lang="en"/>
              <a:t> Classroom</a:t>
            </a:r>
            <a:endParaRPr/>
          </a:p>
        </p:txBody>
      </p:sp>
      <p:sp>
        <p:nvSpPr>
          <p:cNvPr id="94" name="Google Shape;94;p22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lang="en"/>
              <a:t>Learning Experience: Kindness as an Inner Quality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</a:pPr>
            <a:r>
              <a:rPr lang="en"/>
              <a:t>Checking In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4"/>
          <p:cNvSpPr txBox="1"/>
          <p:nvPr>
            <p:ph type="title"/>
          </p:nvPr>
        </p:nvSpPr>
        <p:spPr>
          <a:xfrm>
            <a:off x="628650" y="-2083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The Two Brothers and the Baby Swan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5" name="Google Shape;105;p24"/>
          <p:cNvSpPr txBox="1"/>
          <p:nvPr>
            <p:ph idx="1" type="body"/>
          </p:nvPr>
        </p:nvSpPr>
        <p:spPr>
          <a:xfrm>
            <a:off x="628650" y="785913"/>
            <a:ext cx="7886700" cy="1896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We all prefer </a:t>
            </a:r>
            <a:r>
              <a:rPr lang="en"/>
              <a:t>kindness</a:t>
            </a:r>
            <a:r>
              <a:rPr lang="en"/>
              <a:t> and want to move towards kindness.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Kindness makes us feel safer and more secure.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Kindness is an inner quality.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Pretend </a:t>
            </a:r>
            <a:r>
              <a:rPr lang="en"/>
              <a:t>kindness</a:t>
            </a:r>
            <a:r>
              <a:rPr lang="en"/>
              <a:t> (outward actions without a good intention) is not genuine kindness.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5"/>
          <p:cNvSpPr txBox="1"/>
          <p:nvPr>
            <p:ph type="title"/>
          </p:nvPr>
        </p:nvSpPr>
        <p:spPr>
          <a:xfrm>
            <a:off x="628650" y="-1945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Reflective Practice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1" name="Google Shape;111;p25"/>
          <p:cNvSpPr txBox="1"/>
          <p:nvPr>
            <p:ph idx="1" type="body"/>
          </p:nvPr>
        </p:nvSpPr>
        <p:spPr>
          <a:xfrm>
            <a:off x="310625" y="799700"/>
            <a:ext cx="4030800" cy="35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Silently think about the story and discussion. Think about the word </a:t>
            </a:r>
            <a:r>
              <a:rPr lang="en"/>
              <a:t>kindness</a:t>
            </a:r>
            <a:r>
              <a:rPr lang="en"/>
              <a:t> and what it means to you.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Come up with ideas and words that explain </a:t>
            </a:r>
            <a:r>
              <a:rPr lang="en"/>
              <a:t>kindness</a:t>
            </a:r>
            <a:r>
              <a:rPr lang="en"/>
              <a:t>. Write your ideas around the chart paper.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Write one sentence that defines kindness in your Learning journal.</a:t>
            </a:r>
            <a:endParaRPr/>
          </a:p>
        </p:txBody>
      </p:sp>
      <p:pic>
        <p:nvPicPr>
          <p:cNvPr id="112" name="Google Shape;11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41425" y="1515601"/>
            <a:ext cx="4433608" cy="21561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6"/>
          <p:cNvSpPr txBox="1"/>
          <p:nvPr>
            <p:ph type="title"/>
          </p:nvPr>
        </p:nvSpPr>
        <p:spPr>
          <a:xfrm>
            <a:off x="628650" y="-1945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Debrief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8" name="Google Shape;118;p26"/>
          <p:cNvSpPr txBox="1"/>
          <p:nvPr>
            <p:ph idx="1" type="body"/>
          </p:nvPr>
        </p:nvSpPr>
        <p:spPr>
          <a:xfrm>
            <a:off x="628650" y="1184100"/>
            <a:ext cx="78867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2500"/>
              <a:t>What is something you learned about kindness today?</a:t>
            </a:r>
            <a:endParaRPr sz="25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4_Conten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3_Section Break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2_Cover Op 2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