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Libre Baskerville"/>
      <p:regular r:id="rId10"/>
      <p:bold r:id="rId11"/>
      <p:italic r:id="rId12"/>
    </p:embeddedFon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LibreBaskerville-bold.fntdata"/><Relationship Id="rId10" Type="http://schemas.openxmlformats.org/officeDocument/2006/relationships/font" Target="fonts/LibreBaskerville-regular.fntdata"/><Relationship Id="rId13" Type="http://schemas.openxmlformats.org/officeDocument/2006/relationships/font" Target="fonts/HelveticaNeue-regular.fntdata"/><Relationship Id="rId12" Type="http://schemas.openxmlformats.org/officeDocument/2006/relationships/font" Target="fonts/LibreBaskerville-italic.fntdata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Helvetica Neue"/>
              <a:buNone/>
            </a:pPr>
            <a:r>
              <a:rPr lang="en-US" sz="4800"/>
              <a:t>Exploring Systems Thinking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7 Learning Experience 2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  <p:sp>
        <p:nvSpPr>
          <p:cNvPr id="170" name="Google Shape;170;p27"/>
          <p:cNvSpPr txBox="1"/>
          <p:nvPr/>
        </p:nvSpPr>
        <p:spPr>
          <a:xfrm>
            <a:off x="1288500" y="1396525"/>
            <a:ext cx="9615000" cy="474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Posture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Comfortable and upright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Keep eyes open or closed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Resource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Choose from your kit or think of a new one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Focus quietly on your resource or do grounding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Sensations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Notice any sensations or feelings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Shift to a better feeling place if necessary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Breathing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Pay attention to breath entering and leaving your body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Return to your resource or grounding if uncomfortable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Count your breath if necessary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Discussion - What is Systems Thinking?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628650" y="1386850"/>
            <a:ext cx="5913900" cy="42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</a:rPr>
              <a:t>Systems Thinking Checklist</a:t>
            </a:r>
            <a:endParaRPr b="1" sz="2000">
              <a:solidFill>
                <a:srgbClr val="000000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en-US" sz="2000">
                <a:solidFill>
                  <a:srgbClr val="000000"/>
                </a:solidFill>
              </a:rPr>
              <a:t>Does it have parts and what are they? 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en-US" sz="2000">
                <a:solidFill>
                  <a:srgbClr val="000000"/>
                </a:solidFill>
              </a:rPr>
              <a:t>Are the parts connected to each other? How?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en-US" sz="2000">
                <a:solidFill>
                  <a:srgbClr val="000000"/>
                </a:solidFill>
              </a:rPr>
              <a:t>If we change one part, does it affect other parts? How? 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en-US" sz="2000">
                <a:solidFill>
                  <a:srgbClr val="000000"/>
                </a:solidFill>
              </a:rPr>
              <a:t>Are the parts connected to other things on the outside?</a:t>
            </a:r>
            <a:endParaRPr sz="2000">
              <a:solidFill>
                <a:srgbClr val="000000"/>
              </a:solidFill>
            </a:endParaRPr>
          </a:p>
        </p:txBody>
      </p:sp>
      <p:pic>
        <p:nvPicPr>
          <p:cNvPr id="177" name="Google Shape;17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13115" y="1386850"/>
            <a:ext cx="4431135" cy="42523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Seeing the School as a System</a:t>
            </a:r>
            <a:endParaRPr/>
          </a:p>
        </p:txBody>
      </p:sp>
      <p:sp>
        <p:nvSpPr>
          <p:cNvPr id="183" name="Google Shape;183;p29"/>
          <p:cNvSpPr txBox="1"/>
          <p:nvPr/>
        </p:nvSpPr>
        <p:spPr>
          <a:xfrm>
            <a:off x="2877325" y="1744325"/>
            <a:ext cx="5609700" cy="41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49250" lvl="0" marL="45720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-US" sz="1900">
                <a:solidFill>
                  <a:srgbClr val="000000"/>
                </a:solidFill>
              </a:rPr>
              <a:t>Who are the people who make up our school?</a:t>
            </a:r>
            <a:endParaRPr sz="1900">
              <a:solidFill>
                <a:srgbClr val="000000"/>
              </a:solidFill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-US" sz="1900">
                <a:solidFill>
                  <a:srgbClr val="000000"/>
                </a:solidFill>
              </a:rPr>
              <a:t>How are the people in this system connected?</a:t>
            </a:r>
            <a:endParaRPr sz="1900">
              <a:solidFill>
                <a:srgbClr val="000000"/>
              </a:solidFill>
            </a:endParaRPr>
          </a:p>
          <a:p>
            <a:pPr indent="-3492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○"/>
            </a:pPr>
            <a:r>
              <a:rPr lang="en-US" sz="1900"/>
              <a:t>In what ways are they similar to the students? In what ways are they different? </a:t>
            </a:r>
            <a:endParaRPr sz="1900">
              <a:solidFill>
                <a:srgbClr val="000000"/>
              </a:solidFill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-US" sz="1900">
                <a:solidFill>
                  <a:srgbClr val="000000"/>
                </a:solidFill>
              </a:rPr>
              <a:t>What if we were to change one part of this system?</a:t>
            </a:r>
            <a:endParaRPr sz="1900">
              <a:solidFill>
                <a:srgbClr val="000000"/>
              </a:solidFill>
            </a:endParaRPr>
          </a:p>
        </p:txBody>
      </p:sp>
      <p:pic>
        <p:nvPicPr>
          <p:cNvPr id="184" name="Google Shape;184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87025" y="3120125"/>
            <a:ext cx="2866770" cy="155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  <p:sp>
        <p:nvSpPr>
          <p:cNvPr id="190" name="Google Shape;190;p30"/>
          <p:cNvSpPr txBox="1"/>
          <p:nvPr/>
        </p:nvSpPr>
        <p:spPr>
          <a:xfrm>
            <a:off x="2232750" y="1655125"/>
            <a:ext cx="77265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chemeClr val="dk1"/>
                </a:solidFill>
              </a:rPr>
              <a:t>Thinking about systems helps us realize how important each part is and how important each person is, because each person's actions affect other people.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chemeClr val="dk1"/>
                </a:solidFill>
              </a:rPr>
              <a:t>Who are the people you affect?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chemeClr val="dk1"/>
                </a:solidFill>
              </a:rPr>
              <a:t>Who is affected by your actions and your decisions?</a:t>
            </a:r>
            <a:endParaRPr sz="2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