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2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</p:sldIdLst>
  <p:sldSz cy="6858000" cx="12192000"/>
  <p:notesSz cx="6858000" cy="9144000"/>
  <p:embeddedFontLst>
    <p:embeddedFont>
      <p:font typeface="Libre Baskerville"/>
      <p:regular r:id="rId11"/>
      <p:bold r:id="rId12"/>
      <p:italic r:id="rId13"/>
    </p:embeddedFont>
    <p:embeddedFont>
      <p:font typeface="Helvetica Neue"/>
      <p:regular r:id="rId14"/>
      <p:bold r:id="rId15"/>
      <p:italic r:id="rId16"/>
      <p:boldItalic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font" Target="fonts/LibreBaskerville-regular.fntdata"/><Relationship Id="rId10" Type="http://schemas.openxmlformats.org/officeDocument/2006/relationships/slide" Target="slides/slide6.xml"/><Relationship Id="rId13" Type="http://schemas.openxmlformats.org/officeDocument/2006/relationships/font" Target="fonts/LibreBaskerville-italic.fntdata"/><Relationship Id="rId12" Type="http://schemas.openxmlformats.org/officeDocument/2006/relationships/font" Target="fonts/LibreBaskerville-bold.fntdata"/><Relationship Id="rId15" Type="http://schemas.openxmlformats.org/officeDocument/2006/relationships/font" Target="fonts/HelveticaNeue-bold.fntdata"/><Relationship Id="rId14" Type="http://schemas.openxmlformats.org/officeDocument/2006/relationships/font" Target="fonts/HelveticaNeue-regular.fntdata"/><Relationship Id="rId17" Type="http://schemas.openxmlformats.org/officeDocument/2006/relationships/font" Target="fonts/HelveticaNeue-boldItalic.fntdata"/><Relationship Id="rId16" Type="http://schemas.openxmlformats.org/officeDocument/2006/relationships/font" Target="fonts/HelveticaNeue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159507cbe6e_0_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159507cbe6e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159507cbe6e_0_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3" name="Google Shape;173;g159507cbe6e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159507cbe6e_0_2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Google Shape;179;g159507cbe6e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g159507cbe6e_0_2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6" name="Google Shape;186;g159507cbe6e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g159507cbe6e_0_2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3" name="Google Shape;193;g159507cbe6e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5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5.pn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5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5.png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3.png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5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5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5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5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5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Light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Helvetica Neue"/>
              <a:buNone/>
              <a:defRPr b="1" i="0" sz="36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14" name="Google Shape;14;p2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3">
            <a:off x="-487898" y="-335076"/>
            <a:ext cx="6255920" cy="7182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5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655577" y="5946693"/>
            <a:ext cx="2698221" cy="6336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Slide Breaker - Blue">
  <p:cSld name="1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1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2" name="Google Shape;62;p1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1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64" name="Google Shape;64;p11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1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66" name="Google Shape;66;p11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Orange">
  <p:cSld name="2_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2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9" name="Google Shape;69;p1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2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1" name="Google Shape;71;p12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2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73" name="Google Shape;73;p12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Green">
  <p:cSld name="3_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6" name="Google Shape;76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3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8" name="Google Shape;78;p1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3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80" name="Google Shape;80;p13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4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4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4" name="Google Shape;84;p14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85" name="Google Shape;85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6" name="Google Shape;86;p14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and Content">
  <p:cSld name="1_Title and Content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5400000" scaled="0"/>
        </a:gra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5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5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0" name="Google Shape;90;p15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1" name="Google Shape;91;p1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Title and Content">
  <p:cSld name="2_Title and Content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5400000" scaled="0"/>
        </a:grad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6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6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5" name="Google Shape;95;p16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6" name="Google Shape;96;p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Title and Content">
  <p:cSld name="3_Title and Content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5400000" scaled="0"/>
        </a:gradFill>
      </p:bgPr>
    </p:bg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7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17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0" name="Google Shape;100;p17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1" name="Google Shape;101;p1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Title and Content">
  <p:cSld name="4_Title and Content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8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18"/>
          <p:cNvSpPr txBox="1"/>
          <p:nvPr>
            <p:ph idx="1" type="body"/>
          </p:nvPr>
        </p:nvSpPr>
        <p:spPr>
          <a:xfrm>
            <a:off x="838200" y="1181513"/>
            <a:ext cx="4038600" cy="48537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175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175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5" name="Google Shape;105;p18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6" name="Google Shape;106;p1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7" name="Google Shape;107;p18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08" name="Google Shape;108;p18"/>
          <p:cNvSpPr/>
          <p:nvPr/>
        </p:nvSpPr>
        <p:spPr>
          <a:xfrm>
            <a:off x="5078894" y="1146784"/>
            <a:ext cx="7113105" cy="488844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8"/>
          <p:cNvSpPr txBox="1"/>
          <p:nvPr/>
        </p:nvSpPr>
        <p:spPr>
          <a:xfrm>
            <a:off x="7595684" y="322167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Image and Content">
  <p:cSld name="Title, Image and Content"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9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2" name="Google Shape;112;p19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13" name="Google Shape;113;p1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4" name="Google Shape;114;p19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15" name="Google Shape;115;p19"/>
          <p:cNvSpPr/>
          <p:nvPr/>
        </p:nvSpPr>
        <p:spPr>
          <a:xfrm>
            <a:off x="0" y="1146784"/>
            <a:ext cx="5958348" cy="488844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19"/>
          <p:cNvSpPr txBox="1"/>
          <p:nvPr/>
        </p:nvSpPr>
        <p:spPr>
          <a:xfrm>
            <a:off x="1939412" y="322167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117" name="Google Shape;117;p19"/>
          <p:cNvSpPr txBox="1"/>
          <p:nvPr>
            <p:ph idx="1" type="body"/>
          </p:nvPr>
        </p:nvSpPr>
        <p:spPr>
          <a:xfrm>
            <a:off x="6233654" y="1181513"/>
            <a:ext cx="5120146" cy="48537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175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175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2">
  <p:cSld name="Title and Content 2"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0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0" name="Google Shape;120;p20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1" name="Google Shape;121;p20"/>
          <p:cNvSpPr txBox="1"/>
          <p:nvPr>
            <p:ph idx="1" type="body"/>
          </p:nvPr>
        </p:nvSpPr>
        <p:spPr>
          <a:xfrm>
            <a:off x="838200" y="1186249"/>
            <a:ext cx="5142470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2" name="Google Shape;122;p20"/>
          <p:cNvSpPr txBox="1"/>
          <p:nvPr>
            <p:ph idx="2" type="body"/>
          </p:nvPr>
        </p:nvSpPr>
        <p:spPr>
          <a:xfrm>
            <a:off x="6326658" y="1186249"/>
            <a:ext cx="5027141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23" name="Google Shape;123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4" name="Google Shape;124;p20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Dark">
  <p:cSld name="Title Slide - Dark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oogle Shape;17;p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3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20" name="Google Shape;20;p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487898" y="-329162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3">
  <p:cSld name="Title and Content 3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1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7" name="Google Shape;127;p21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8" name="Google Shape;128;p21"/>
          <p:cNvSpPr txBox="1"/>
          <p:nvPr>
            <p:ph idx="1" type="body"/>
          </p:nvPr>
        </p:nvSpPr>
        <p:spPr>
          <a:xfrm>
            <a:off x="838200" y="1186249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9" name="Google Shape;129;p21"/>
          <p:cNvSpPr txBox="1"/>
          <p:nvPr>
            <p:ph idx="2" type="body"/>
          </p:nvPr>
        </p:nvSpPr>
        <p:spPr>
          <a:xfrm>
            <a:off x="4468951" y="1186249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30" name="Google Shape;130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1" name="Google Shape;131;p21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32" name="Google Shape;132;p21"/>
          <p:cNvSpPr txBox="1"/>
          <p:nvPr>
            <p:ph idx="3" type="body"/>
          </p:nvPr>
        </p:nvSpPr>
        <p:spPr>
          <a:xfrm>
            <a:off x="8136194" y="1146783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4">
  <p:cSld name="Title and Content 4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2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5" name="Google Shape;135;p22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6" name="Google Shape;136;p22"/>
          <p:cNvSpPr txBox="1"/>
          <p:nvPr>
            <p:ph idx="1" type="body"/>
          </p:nvPr>
        </p:nvSpPr>
        <p:spPr>
          <a:xfrm>
            <a:off x="838200" y="118624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37" name="Google Shape;137;p22"/>
          <p:cNvSpPr txBox="1"/>
          <p:nvPr>
            <p:ph idx="2" type="body"/>
          </p:nvPr>
        </p:nvSpPr>
        <p:spPr>
          <a:xfrm>
            <a:off x="4468951" y="118624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38" name="Google Shape;138;p2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9" name="Google Shape;139;p22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40" name="Google Shape;140;p22"/>
          <p:cNvSpPr txBox="1"/>
          <p:nvPr>
            <p:ph idx="3" type="body"/>
          </p:nvPr>
        </p:nvSpPr>
        <p:spPr>
          <a:xfrm>
            <a:off x="8136194" y="1146782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1" name="Google Shape;141;p22"/>
          <p:cNvSpPr txBox="1"/>
          <p:nvPr>
            <p:ph idx="4" type="body"/>
          </p:nvPr>
        </p:nvSpPr>
        <p:spPr>
          <a:xfrm>
            <a:off x="823452" y="3831954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2" name="Google Shape;142;p22"/>
          <p:cNvSpPr txBox="1"/>
          <p:nvPr>
            <p:ph idx="5" type="body"/>
          </p:nvPr>
        </p:nvSpPr>
        <p:spPr>
          <a:xfrm>
            <a:off x="4454203" y="3831954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3" name="Google Shape;143;p22"/>
          <p:cNvSpPr txBox="1"/>
          <p:nvPr>
            <p:ph idx="6" type="body"/>
          </p:nvPr>
        </p:nvSpPr>
        <p:spPr>
          <a:xfrm>
            <a:off x="8121446" y="379248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3"/>
          <p:cNvSpPr txBox="1"/>
          <p:nvPr>
            <p:ph type="title"/>
          </p:nvPr>
        </p:nvSpPr>
        <p:spPr>
          <a:xfrm>
            <a:off x="838200" y="365126"/>
            <a:ext cx="10515600" cy="697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46" name="Google Shape;146;p2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941603">
            <a:off x="-320196" y="3533004"/>
            <a:ext cx="3700876" cy="4248771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23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Only">
  <p:cSld name="1_Title Only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4"/>
          <p:cNvSpPr txBox="1"/>
          <p:nvPr>
            <p:ph type="title"/>
          </p:nvPr>
        </p:nvSpPr>
        <p:spPr>
          <a:xfrm>
            <a:off x="838200" y="365126"/>
            <a:ext cx="10515600" cy="697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p24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2" name="Google Shape;152;p2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 rot="941603">
            <a:off x="-340607" y="3536165"/>
            <a:ext cx="3727485" cy="427227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5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6" name="Google Shape;156;p2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57" name="Google Shape;157;p25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Green">
  <p:cSld name="Title Slide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oogle Shape;22;p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4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25" name="Google Shape;25;p4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487898" y="-329162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Orange">
  <p:cSld name="Title Slide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Google Shape;28;p5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30" name="Google Shape;30;p5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501752" y="-329161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Light">
  <p:cSld name="Slide Breaker - Light">
    <p:bg>
      <p:bgPr>
        <a:solidFill>
          <a:schemeClr val="lt1"/>
        </a:solidFill>
      </p:bgPr>
    </p:bg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i="0" sz="2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33" name="Google Shape;33;p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22822" y="1426341"/>
            <a:ext cx="2660705" cy="30546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Google Shape;34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5" name="Google Shape;35;p6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6" name="Google Shape;36;p6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Blue">
  <p:cSld name="2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Google Shape;38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Google Shape;39;p7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0" name="Google Shape;40;p7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Google Shape;41;p7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Orange">
  <p:cSld name="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Google Shape;43;p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Google Shape;44;p8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5" name="Google Shape;45;p8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Google Shape;46;p8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Green">
  <p:cSld name="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Google Shape;48;p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49" name="Google Shape;49;p9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0" name="Google Shape;50;p9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51" name="Google Shape;51;p9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Blue">
  <p:cSld name="3_Slide Breaker - Blue">
    <p:bg>
      <p:bgPr>
        <a:solidFill>
          <a:schemeClr val="lt1"/>
        </a:solidFill>
      </p:bgPr>
    </p:bg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10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i="0" sz="2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5" name="Google Shape;55;p10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0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cxnSp>
        <p:nvCxnSpPr>
          <p:cNvPr id="57" name="Google Shape;57;p10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id="58" name="Google Shape;58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0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25" Type="http://schemas.openxmlformats.org/officeDocument/2006/relationships/theme" Target="../theme/theme2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6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6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lang="en-US" sz="4800"/>
              <a:t>Exploring Active Compassion </a:t>
            </a:r>
            <a:endParaRPr sz="4800"/>
          </a:p>
        </p:txBody>
      </p:sp>
      <p:sp>
        <p:nvSpPr>
          <p:cNvPr id="163" name="Google Shape;163;p26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3000"/>
              <a:t> </a:t>
            </a:r>
            <a:endParaRPr sz="3000"/>
          </a:p>
        </p:txBody>
      </p:sp>
      <p:sp>
        <p:nvSpPr>
          <p:cNvPr id="164" name="Google Shape;164;p26"/>
          <p:cNvSpPr txBox="1"/>
          <p:nvPr/>
        </p:nvSpPr>
        <p:spPr>
          <a:xfrm>
            <a:off x="7501175" y="3509938"/>
            <a:ext cx="3721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Chapter 6 Learning Experience 4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7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/>
              <a:t>Check-In </a:t>
            </a:r>
            <a:endParaRPr sz="3000"/>
          </a:p>
        </p:txBody>
      </p:sp>
      <p:sp>
        <p:nvSpPr>
          <p:cNvPr id="170" name="Google Shape;170;p27"/>
          <p:cNvSpPr txBox="1"/>
          <p:nvPr/>
        </p:nvSpPr>
        <p:spPr>
          <a:xfrm>
            <a:off x="1102050" y="1256650"/>
            <a:ext cx="9987900" cy="387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US" sz="2400"/>
              <a:t>Comfortable and Upright Posture</a:t>
            </a:r>
            <a:endParaRPr sz="2400"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 sz="2400"/>
              <a:t>Keep eyes open or closed</a:t>
            </a:r>
            <a:endParaRPr sz="2400"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 sz="2400"/>
              <a:t>Choose a resource from your kit or think of a new one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US" sz="2400"/>
              <a:t>Focus on Your Resource</a:t>
            </a:r>
            <a:endParaRPr sz="2400"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 sz="2400"/>
              <a:t>Bring it to mind and focus quietly</a:t>
            </a:r>
            <a:endParaRPr sz="2400"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 sz="2400"/>
              <a:t>Notice any sensations or feelings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US" sz="2400"/>
              <a:t>Become Aware of Your Breathing</a:t>
            </a:r>
            <a:endParaRPr sz="2400"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 sz="2400"/>
              <a:t>Pay attention to your breath as it enters and leaves your body</a:t>
            </a:r>
            <a:endParaRPr sz="2400"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 sz="2400"/>
              <a:t>If uncomfortable, return to your resource or grounding</a:t>
            </a:r>
            <a:endParaRPr sz="2400"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 sz="2400"/>
              <a:t>If distracted, return to the breath or count your breath</a:t>
            </a:r>
            <a:endParaRPr sz="2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28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Discussion - Active Compassion is Strength</a:t>
            </a:r>
            <a:endParaRPr/>
          </a:p>
        </p:txBody>
      </p:sp>
      <p:sp>
        <p:nvSpPr>
          <p:cNvPr id="176" name="Google Shape;176;p28"/>
          <p:cNvSpPr txBox="1"/>
          <p:nvPr/>
        </p:nvSpPr>
        <p:spPr>
          <a:xfrm>
            <a:off x="892200" y="1466450"/>
            <a:ext cx="10407600" cy="286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/>
              <a:t>Alice Climbs a Tree</a:t>
            </a:r>
            <a:endParaRPr sz="2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 sz="2000"/>
              <a:t>What did you find interesting in this story?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 sz="2000"/>
              <a:t>Why was Albert unhappy when he heard they couldn't climb trees?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 sz="2000"/>
              <a:t>Why did the school make a rule to stop students from climbing trees?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 sz="2000"/>
              <a:t>Why didn't Theresa want to tell Alice she couldn't climb trees?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 sz="2000"/>
              <a:t>Why did Theresa change her mind and decide to tell Alice the school rule?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 sz="2000"/>
              <a:t>Do you think Theresa cares about Alice? Why or why not?</a:t>
            </a:r>
            <a:endParaRPr sz="2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29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Insight </a:t>
            </a:r>
            <a:r>
              <a:rPr lang="en-US"/>
              <a:t>Activity</a:t>
            </a:r>
            <a:r>
              <a:rPr lang="en-US"/>
              <a:t> - Practicing Active Compassion Through Role Play</a:t>
            </a:r>
            <a:endParaRPr/>
          </a:p>
        </p:txBody>
      </p:sp>
      <p:sp>
        <p:nvSpPr>
          <p:cNvPr id="182" name="Google Shape;182;p29"/>
          <p:cNvSpPr txBox="1"/>
          <p:nvPr/>
        </p:nvSpPr>
        <p:spPr>
          <a:xfrm>
            <a:off x="1882950" y="1841625"/>
            <a:ext cx="8426100" cy="110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/>
              <a:t>Students will choose one of four roles: Alice, Theresa, Ms. Kelly, or Albert.</a:t>
            </a:r>
            <a:endParaRPr sz="2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</p:txBody>
      </p:sp>
      <p:sp>
        <p:nvSpPr>
          <p:cNvPr id="183" name="Google Shape;183;p29"/>
          <p:cNvSpPr txBox="1"/>
          <p:nvPr/>
        </p:nvSpPr>
        <p:spPr>
          <a:xfrm>
            <a:off x="3240300" y="2949825"/>
            <a:ext cx="6724200" cy="255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 sz="2000"/>
              <a:t>What can Theresa say to Alice?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 sz="2000"/>
              <a:t>What might Alice say in return?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 sz="2000"/>
              <a:t>How do you think Theresa feels right now?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 sz="2000"/>
              <a:t>How do you think Alice feels right now?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 sz="2000"/>
              <a:t>What do you  think  Theresa  needs  right now?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 sz="2000"/>
              <a:t>What do you think Alice needs right now?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 sz="2000"/>
              <a:t>Is Theresa being kind to Alice?</a:t>
            </a:r>
            <a:endParaRPr sz="2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30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Reflective Practice - Remembering Active Compassion</a:t>
            </a:r>
            <a:endParaRPr/>
          </a:p>
        </p:txBody>
      </p:sp>
      <p:sp>
        <p:nvSpPr>
          <p:cNvPr id="189" name="Google Shape;189;p30"/>
          <p:cNvSpPr txBox="1"/>
          <p:nvPr/>
        </p:nvSpPr>
        <p:spPr>
          <a:xfrm>
            <a:off x="2233975" y="2235063"/>
            <a:ext cx="5849700" cy="3463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-3556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●"/>
            </a:pPr>
            <a:r>
              <a:rPr lang="en-US" sz="2000">
                <a:solidFill>
                  <a:srgbClr val="000000"/>
                </a:solidFill>
              </a:rPr>
              <a:t>Think of an example of active compassion from your own life or an imagined one</a:t>
            </a:r>
            <a:endParaRPr sz="2000">
              <a:solidFill>
                <a:srgbClr val="000000"/>
              </a:solidFill>
            </a:endParaRPr>
          </a:p>
          <a:p>
            <a:pPr indent="-3556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●"/>
            </a:pPr>
            <a:r>
              <a:rPr lang="en-US" sz="2000">
                <a:solidFill>
                  <a:srgbClr val="000000"/>
                </a:solidFill>
              </a:rPr>
              <a:t>Draw or write about it!</a:t>
            </a:r>
            <a:endParaRPr sz="2000">
              <a:solidFill>
                <a:srgbClr val="000000"/>
              </a:solidFill>
            </a:endParaRPr>
          </a:p>
        </p:txBody>
      </p:sp>
      <p:pic>
        <p:nvPicPr>
          <p:cNvPr id="190" name="Google Shape;190;p3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232325" y="1159727"/>
            <a:ext cx="2597503" cy="34633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31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Debrief </a:t>
            </a:r>
            <a:endParaRPr/>
          </a:p>
        </p:txBody>
      </p:sp>
      <p:sp>
        <p:nvSpPr>
          <p:cNvPr id="196" name="Google Shape;196;p31"/>
          <p:cNvSpPr txBox="1"/>
          <p:nvPr/>
        </p:nvSpPr>
        <p:spPr>
          <a:xfrm>
            <a:off x="1253550" y="1748375"/>
            <a:ext cx="9684900" cy="14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 sz="2000"/>
              <a:t>Why might it be important for us to protect each other?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 sz="2000"/>
              <a:t>Can you think of a time when you were upset because someone said no  to  you, but  later you realized they were being kind?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 sz="2000"/>
              <a:t>What have you learned or thought about today that you'd like to remember?</a:t>
            </a:r>
            <a:endParaRPr sz="20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