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Lst>
  <p:sldSz cy="6858000" cx="12192000"/>
  <p:notesSz cx="6858000" cy="9144000"/>
  <p:embeddedFontLst>
    <p:embeddedFont>
      <p:font typeface="Libre Baskerville"/>
      <p:regular r:id="rId10"/>
      <p:bold r:id="rId11"/>
      <p:italic r:id="rId12"/>
    </p:embeddedFont>
    <p:embeddedFont>
      <p:font typeface="Helvetica Neue"/>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bold.fntdata"/><Relationship Id="rId10" Type="http://schemas.openxmlformats.org/officeDocument/2006/relationships/font" Target="fonts/LibreBaskerville-regular.fntdata"/><Relationship Id="rId13" Type="http://schemas.openxmlformats.org/officeDocument/2006/relationships/font" Target="fonts/HelveticaNeue-regular.fntdata"/><Relationship Id="rId12" Type="http://schemas.openxmlformats.org/officeDocument/2006/relationships/font" Target="fonts/LibreBaskerville-italic.fntdata"/><Relationship Id="rId15" Type="http://schemas.openxmlformats.org/officeDocument/2006/relationships/font" Target="fonts/HelveticaNeue-italic.fntdata"/><Relationship Id="rId14" Type="http://schemas.openxmlformats.org/officeDocument/2006/relationships/font" Target="fonts/HelveticaNeue-bold.fntdata"/><Relationship Id="rId16"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507cbe6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507cbe6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59507cbe6e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59507cbe6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59507cbe6e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59507cbe6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59507cbe6e_0_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159507cbe6e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Appreciating Diversity and Shared Commonalities</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5 Learning Experience 3</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3000"/>
              <a:t>Check-In </a:t>
            </a:r>
            <a:endParaRPr sz="3000"/>
          </a:p>
        </p:txBody>
      </p:sp>
      <p:sp>
        <p:nvSpPr>
          <p:cNvPr id="170" name="Google Shape;170;p27"/>
          <p:cNvSpPr txBox="1"/>
          <p:nvPr/>
        </p:nvSpPr>
        <p:spPr>
          <a:xfrm>
            <a:off x="962250" y="1188900"/>
            <a:ext cx="10267500" cy="5586000"/>
          </a:xfrm>
          <a:prstGeom prst="rect">
            <a:avLst/>
          </a:prstGeom>
          <a:noFill/>
          <a:ln>
            <a:noFill/>
          </a:ln>
        </p:spPr>
        <p:txBody>
          <a:bodyPr anchorCtr="0" anchor="t" bIns="91425" lIns="91425" spcFirstLastPara="1" rIns="91425" wrap="square" tIns="91425">
            <a:spAutoFit/>
          </a:bodyPr>
          <a:lstStyle/>
          <a:p>
            <a:pPr indent="-368300" lvl="0" marL="457200" rtl="0" algn="l">
              <a:lnSpc>
                <a:spcPct val="115000"/>
              </a:lnSpc>
              <a:spcBef>
                <a:spcPts val="0"/>
              </a:spcBef>
              <a:spcAft>
                <a:spcPts val="0"/>
              </a:spcAft>
              <a:buSzPts val="2200"/>
              <a:buChar char="●"/>
            </a:pPr>
            <a:r>
              <a:rPr lang="en-US" sz="2200"/>
              <a:t>Posture - Take a comfortable and upright posture.</a:t>
            </a:r>
            <a:endParaRPr sz="2200"/>
          </a:p>
          <a:p>
            <a:pPr indent="-368300" lvl="0" marL="457200" rtl="0" algn="l">
              <a:lnSpc>
                <a:spcPct val="115000"/>
              </a:lnSpc>
              <a:spcBef>
                <a:spcPts val="0"/>
              </a:spcBef>
              <a:spcAft>
                <a:spcPts val="0"/>
              </a:spcAft>
              <a:buSzPts val="2200"/>
              <a:buChar char="●"/>
            </a:pPr>
            <a:r>
              <a:rPr lang="en-US" sz="2200"/>
              <a:t>Resource - Choose a resource from your kit or think of something that makes you feel better, safer, happier.</a:t>
            </a:r>
            <a:endParaRPr sz="2200"/>
          </a:p>
          <a:p>
            <a:pPr indent="-368300" lvl="0" marL="457200" rtl="0" algn="l">
              <a:lnSpc>
                <a:spcPct val="115000"/>
              </a:lnSpc>
              <a:spcBef>
                <a:spcPts val="0"/>
              </a:spcBef>
              <a:spcAft>
                <a:spcPts val="0"/>
              </a:spcAft>
              <a:buSzPts val="2200"/>
              <a:buChar char="●"/>
            </a:pPr>
            <a:r>
              <a:rPr lang="en-US" sz="2200"/>
              <a:t>Focus - Bring your resource to mind and focus on it quietly for a few moments. You can also do grounding.</a:t>
            </a:r>
            <a:endParaRPr sz="2200"/>
          </a:p>
          <a:p>
            <a:pPr indent="-368300" lvl="0" marL="457200" rtl="0" algn="l">
              <a:lnSpc>
                <a:spcPct val="115000"/>
              </a:lnSpc>
              <a:spcBef>
                <a:spcPts val="0"/>
              </a:spcBef>
              <a:spcAft>
                <a:spcPts val="0"/>
              </a:spcAft>
              <a:buSzPts val="2200"/>
              <a:buChar char="●"/>
            </a:pPr>
            <a:r>
              <a:rPr lang="en-US" sz="2200"/>
              <a:t>Internal Observations - Notice how you feel inside. Rest your mind on pleasant or neutral sensations, or shift to a better feeling place.</a:t>
            </a:r>
            <a:endParaRPr sz="2200"/>
          </a:p>
          <a:p>
            <a:pPr indent="-368300" lvl="0" marL="457200" rtl="0" algn="l">
              <a:lnSpc>
                <a:spcPct val="115000"/>
              </a:lnSpc>
              <a:spcBef>
                <a:spcPts val="0"/>
              </a:spcBef>
              <a:spcAft>
                <a:spcPts val="0"/>
              </a:spcAft>
              <a:buSzPts val="2200"/>
              <a:buChar char="●"/>
            </a:pPr>
            <a:r>
              <a:rPr lang="en-US" sz="2200"/>
              <a:t>Breathing - Become aware of your breathing and focus on the sensation of the breath entering and leaving your body.</a:t>
            </a:r>
            <a:endParaRPr sz="2200"/>
          </a:p>
          <a:p>
            <a:pPr indent="-368300" lvl="0" marL="457200" rtl="0" algn="l">
              <a:lnSpc>
                <a:spcPct val="115000"/>
              </a:lnSpc>
              <a:spcBef>
                <a:spcPts val="0"/>
              </a:spcBef>
              <a:spcAft>
                <a:spcPts val="0"/>
              </a:spcAft>
              <a:buSzPts val="2200"/>
              <a:buChar char="●"/>
            </a:pPr>
            <a:r>
              <a:rPr lang="en-US" sz="2200"/>
              <a:t>Return to Resource - If paying attention to your breath is uncomfortable, return to your resource or grounding.</a:t>
            </a:r>
            <a:endParaRPr sz="2200"/>
          </a:p>
          <a:p>
            <a:pPr indent="-368300" lvl="0" marL="457200" rtl="0" algn="l">
              <a:lnSpc>
                <a:spcPct val="115000"/>
              </a:lnSpc>
              <a:spcBef>
                <a:spcPts val="0"/>
              </a:spcBef>
              <a:spcAft>
                <a:spcPts val="0"/>
              </a:spcAft>
              <a:buSzPts val="2200"/>
              <a:buChar char="●"/>
            </a:pPr>
            <a:r>
              <a:rPr lang="en-US" sz="2200"/>
              <a:t>Counting - You can also count your breaths if it helps you stay focused.</a:t>
            </a:r>
            <a:endParaRPr sz="2200"/>
          </a:p>
          <a:p>
            <a:pPr indent="-368300" lvl="0" marL="457200" rtl="0" algn="l">
              <a:lnSpc>
                <a:spcPct val="115000"/>
              </a:lnSpc>
              <a:spcBef>
                <a:spcPts val="0"/>
              </a:spcBef>
              <a:spcAft>
                <a:spcPts val="0"/>
              </a:spcAft>
              <a:buSzPts val="2200"/>
              <a:buChar char="●"/>
            </a:pPr>
            <a:r>
              <a:rPr lang="en-US" sz="2200"/>
              <a:t>End Practice - Open your eyes and share aloud what you noticed during the practice.</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a:t>
            </a:r>
            <a:r>
              <a:rPr lang="en-US"/>
              <a:t> - Step In, Step Out</a:t>
            </a:r>
            <a:endParaRPr/>
          </a:p>
        </p:txBody>
      </p:sp>
      <p:sp>
        <p:nvSpPr>
          <p:cNvPr id="176" name="Google Shape;176;p28"/>
          <p:cNvSpPr txBox="1"/>
          <p:nvPr/>
        </p:nvSpPr>
        <p:spPr>
          <a:xfrm>
            <a:off x="4649450" y="1165575"/>
            <a:ext cx="6384900" cy="2981400"/>
          </a:xfrm>
          <a:prstGeom prst="rect">
            <a:avLst/>
          </a:prstGeom>
          <a:noFill/>
          <a:ln>
            <a:noFill/>
          </a:ln>
        </p:spPr>
        <p:txBody>
          <a:bodyPr anchorCtr="0" anchor="t" bIns="91425" lIns="91425" spcFirstLastPara="1" rIns="91425" wrap="square" tIns="91425">
            <a:spAutoFit/>
          </a:bodyPr>
          <a:lstStyle/>
          <a:p>
            <a:pPr indent="-374650" lvl="0" marL="457200" rtl="0" algn="l">
              <a:lnSpc>
                <a:spcPct val="115000"/>
              </a:lnSpc>
              <a:spcBef>
                <a:spcPts val="0"/>
              </a:spcBef>
              <a:spcAft>
                <a:spcPts val="0"/>
              </a:spcAft>
              <a:buClr>
                <a:schemeClr val="dk1"/>
              </a:buClr>
              <a:buSzPts val="2300"/>
              <a:buChar char="●"/>
            </a:pPr>
            <a:r>
              <a:rPr lang="en-US" sz="2300">
                <a:solidFill>
                  <a:schemeClr val="dk1"/>
                </a:solidFill>
              </a:rPr>
              <a:t>If I say something that’s true for you, then you’ll take one step forward, into the circle.</a:t>
            </a:r>
            <a:endParaRPr sz="2300">
              <a:solidFill>
                <a:schemeClr val="dk1"/>
              </a:solidFill>
            </a:endParaRPr>
          </a:p>
          <a:p>
            <a:pPr indent="-374650" lvl="0" marL="457200" rtl="0" algn="l">
              <a:lnSpc>
                <a:spcPct val="115000"/>
              </a:lnSpc>
              <a:spcBef>
                <a:spcPts val="0"/>
              </a:spcBef>
              <a:spcAft>
                <a:spcPts val="0"/>
              </a:spcAft>
              <a:buClr>
                <a:schemeClr val="dk1"/>
              </a:buClr>
              <a:buSzPts val="2300"/>
              <a:buChar char="●"/>
            </a:pPr>
            <a:r>
              <a:rPr lang="en-US" sz="2300">
                <a:solidFill>
                  <a:schemeClr val="dk1"/>
                </a:solidFill>
              </a:rPr>
              <a:t>If what I say doesn’t apply to you, just remain where you are. This time, I’d like you to pay special attention to who steps into the circle when you step in. See if you can pay attention and remember. </a:t>
            </a:r>
            <a:endParaRPr sz="2500"/>
          </a:p>
        </p:txBody>
      </p:sp>
      <p:pic>
        <p:nvPicPr>
          <p:cNvPr id="177" name="Google Shape;177;p28"/>
          <p:cNvPicPr preferRelativeResize="0"/>
          <p:nvPr/>
        </p:nvPicPr>
        <p:blipFill>
          <a:blip r:embed="rId3">
            <a:alphaModFix/>
          </a:blip>
          <a:stretch>
            <a:fillRect/>
          </a:stretch>
        </p:blipFill>
        <p:spPr>
          <a:xfrm>
            <a:off x="557825" y="1383187"/>
            <a:ext cx="4091625" cy="4091625"/>
          </a:xfrm>
          <a:prstGeom prst="rect">
            <a:avLst/>
          </a:prstGeom>
          <a:noFill/>
          <a:ln>
            <a:noFill/>
          </a:ln>
        </p:spPr>
      </p:pic>
      <p:sp>
        <p:nvSpPr>
          <p:cNvPr id="178" name="Google Shape;178;p28"/>
          <p:cNvSpPr txBox="1"/>
          <p:nvPr/>
        </p:nvSpPr>
        <p:spPr>
          <a:xfrm>
            <a:off x="5388950" y="4732275"/>
            <a:ext cx="4905900" cy="945900"/>
          </a:xfrm>
          <a:prstGeom prst="rect">
            <a:avLst/>
          </a:prstGeom>
          <a:noFill/>
          <a:ln>
            <a:noFill/>
          </a:ln>
        </p:spPr>
        <p:txBody>
          <a:bodyPr anchorCtr="0" anchor="t" bIns="91425" lIns="91425" spcFirstLastPara="1" rIns="91425" wrap="square" tIns="91425">
            <a:spAutoFit/>
          </a:bodyPr>
          <a:lstStyle/>
          <a:p>
            <a:pPr indent="-374650" lvl="0" marL="457200" rtl="0" algn="l">
              <a:lnSpc>
                <a:spcPct val="115000"/>
              </a:lnSpc>
              <a:spcBef>
                <a:spcPts val="0"/>
              </a:spcBef>
              <a:spcAft>
                <a:spcPts val="0"/>
              </a:spcAft>
              <a:buClr>
                <a:schemeClr val="dk1"/>
              </a:buClr>
              <a:buSzPts val="2300"/>
              <a:buChar char="●"/>
            </a:pPr>
            <a:r>
              <a:rPr lang="en-US" sz="2300">
                <a:solidFill>
                  <a:schemeClr val="dk1"/>
                </a:solidFill>
              </a:rPr>
              <a:t>In what ways are we different? </a:t>
            </a:r>
            <a:endParaRPr sz="2300">
              <a:solidFill>
                <a:schemeClr val="dk1"/>
              </a:solidFill>
            </a:endParaRPr>
          </a:p>
          <a:p>
            <a:pPr indent="-374650" lvl="0" marL="457200" rtl="0" algn="l">
              <a:lnSpc>
                <a:spcPct val="115000"/>
              </a:lnSpc>
              <a:spcBef>
                <a:spcPts val="0"/>
              </a:spcBef>
              <a:spcAft>
                <a:spcPts val="0"/>
              </a:spcAft>
              <a:buClr>
                <a:schemeClr val="dk1"/>
              </a:buClr>
              <a:buSzPts val="2300"/>
              <a:buChar char="●"/>
            </a:pPr>
            <a:r>
              <a:rPr lang="en-US" sz="2300">
                <a:solidFill>
                  <a:schemeClr val="dk1"/>
                </a:solidFill>
              </a:rPr>
              <a:t>In what ways are we the same? </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a:t>
            </a:r>
            <a:r>
              <a:rPr lang="en-US"/>
              <a:t> - How Are We the Same? How Are We Different? </a:t>
            </a:r>
            <a:endParaRPr/>
          </a:p>
        </p:txBody>
      </p:sp>
      <p:sp>
        <p:nvSpPr>
          <p:cNvPr id="184" name="Google Shape;184;p29"/>
          <p:cNvSpPr txBox="1"/>
          <p:nvPr/>
        </p:nvSpPr>
        <p:spPr>
          <a:xfrm>
            <a:off x="1451700" y="1513075"/>
            <a:ext cx="9288600" cy="2738400"/>
          </a:xfrm>
          <a:prstGeom prst="rect">
            <a:avLst/>
          </a:prstGeom>
          <a:noFill/>
          <a:ln>
            <a:noFill/>
          </a:ln>
        </p:spPr>
        <p:txBody>
          <a:bodyPr anchorCtr="0" anchor="t" bIns="91425" lIns="91425" spcFirstLastPara="1" rIns="91425" wrap="square" tIns="91425">
            <a:spAutoFit/>
          </a:bodyPr>
          <a:lstStyle/>
          <a:p>
            <a:pPr indent="-361950" lvl="0" marL="457200" rtl="0" algn="l">
              <a:lnSpc>
                <a:spcPct val="115000"/>
              </a:lnSpc>
              <a:spcBef>
                <a:spcPts val="0"/>
              </a:spcBef>
              <a:spcAft>
                <a:spcPts val="0"/>
              </a:spcAft>
              <a:buSzPts val="2100"/>
              <a:buChar char="●"/>
            </a:pPr>
            <a:r>
              <a:rPr lang="en-US" sz="2100"/>
              <a:t>Let’s name some ways in which most people are the same. </a:t>
            </a:r>
            <a:endParaRPr sz="2100"/>
          </a:p>
          <a:p>
            <a:pPr indent="-361950" lvl="0" marL="457200" rtl="0" algn="l">
              <a:lnSpc>
                <a:spcPct val="115000"/>
              </a:lnSpc>
              <a:spcBef>
                <a:spcPts val="0"/>
              </a:spcBef>
              <a:spcAft>
                <a:spcPts val="0"/>
              </a:spcAft>
              <a:buSzPts val="2100"/>
              <a:buChar char="●"/>
            </a:pPr>
            <a:r>
              <a:rPr lang="en-US" sz="2100"/>
              <a:t>Now let’s name ways in which people are different.</a:t>
            </a:r>
            <a:endParaRPr sz="2100"/>
          </a:p>
          <a:p>
            <a:pPr indent="0" lvl="0" marL="0" rtl="0" algn="l">
              <a:lnSpc>
                <a:spcPct val="115000"/>
              </a:lnSpc>
              <a:spcBef>
                <a:spcPts val="0"/>
              </a:spcBef>
              <a:spcAft>
                <a:spcPts val="0"/>
              </a:spcAft>
              <a:buNone/>
            </a:pPr>
            <a:r>
              <a:t/>
            </a:r>
            <a:endParaRPr sz="2100"/>
          </a:p>
          <a:p>
            <a:pPr indent="-361950" lvl="0" marL="457200" rtl="0" algn="l">
              <a:lnSpc>
                <a:spcPct val="115000"/>
              </a:lnSpc>
              <a:spcBef>
                <a:spcPts val="0"/>
              </a:spcBef>
              <a:spcAft>
                <a:spcPts val="0"/>
              </a:spcAft>
              <a:buSzPts val="2100"/>
              <a:buChar char="●"/>
            </a:pPr>
            <a:r>
              <a:rPr lang="en-US" sz="2100"/>
              <a:t>Is this something that everyone in the world has in common? </a:t>
            </a:r>
            <a:endParaRPr sz="2100"/>
          </a:p>
          <a:p>
            <a:pPr indent="-361950" lvl="0" marL="457200" rtl="0" algn="l">
              <a:lnSpc>
                <a:spcPct val="115000"/>
              </a:lnSpc>
              <a:spcBef>
                <a:spcPts val="0"/>
              </a:spcBef>
              <a:spcAft>
                <a:spcPts val="0"/>
              </a:spcAft>
              <a:buSzPts val="2100"/>
              <a:buChar char="●"/>
            </a:pPr>
            <a:r>
              <a:rPr lang="en-US" sz="2100"/>
              <a:t>Are there other ways we can be different that we could add to this second list?</a:t>
            </a:r>
            <a:endParaRPr sz="2100"/>
          </a:p>
          <a:p>
            <a:pPr indent="0" lvl="0" marL="0" rtl="0" algn="l">
              <a:lnSpc>
                <a:spcPct val="115000"/>
              </a:lnSpc>
              <a:spcBef>
                <a:spcPts val="0"/>
              </a:spcBef>
              <a:spcAft>
                <a:spcPts val="0"/>
              </a:spcAft>
              <a:buNone/>
            </a:pPr>
            <a:r>
              <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Debrief </a:t>
            </a:r>
            <a:endParaRPr/>
          </a:p>
        </p:txBody>
      </p:sp>
      <p:sp>
        <p:nvSpPr>
          <p:cNvPr id="190" name="Google Shape;190;p30"/>
          <p:cNvSpPr txBox="1"/>
          <p:nvPr/>
        </p:nvSpPr>
        <p:spPr>
          <a:xfrm>
            <a:off x="1113750" y="1561875"/>
            <a:ext cx="9964500" cy="2262600"/>
          </a:xfrm>
          <a:prstGeom prst="rect">
            <a:avLst/>
          </a:prstGeom>
          <a:noFill/>
          <a:ln>
            <a:noFill/>
          </a:ln>
        </p:spPr>
        <p:txBody>
          <a:bodyPr anchorCtr="0" anchor="t" bIns="91425" lIns="91425" spcFirstLastPara="1" rIns="91425" wrap="square" tIns="91425">
            <a:spAutoFit/>
          </a:bodyPr>
          <a:lstStyle/>
          <a:p>
            <a:pPr indent="-355600" lvl="0" marL="457200" rtl="0" algn="l">
              <a:lnSpc>
                <a:spcPct val="115000"/>
              </a:lnSpc>
              <a:spcBef>
                <a:spcPts val="0"/>
              </a:spcBef>
              <a:spcAft>
                <a:spcPts val="0"/>
              </a:spcAft>
              <a:buSzPts val="2000"/>
              <a:buChar char="●"/>
            </a:pPr>
            <a:r>
              <a:rPr lang="en-US" sz="2000"/>
              <a:t>Were you surprised by any of the things that were the same for all of us? What about differences? </a:t>
            </a:r>
            <a:endParaRPr sz="2000"/>
          </a:p>
          <a:p>
            <a:pPr indent="-355600" lvl="0" marL="457200" rtl="0" algn="l">
              <a:lnSpc>
                <a:spcPct val="115000"/>
              </a:lnSpc>
              <a:spcBef>
                <a:spcPts val="0"/>
              </a:spcBef>
              <a:spcAft>
                <a:spcPts val="0"/>
              </a:spcAft>
              <a:buSzPts val="2000"/>
              <a:buChar char="●"/>
            </a:pPr>
            <a:r>
              <a:rPr lang="en-US" sz="2000"/>
              <a:t>How might it be helpful for our class to know how we are the same and how we are different? </a:t>
            </a:r>
            <a:endParaRPr sz="2000"/>
          </a:p>
          <a:p>
            <a:pPr indent="-355600" lvl="0" marL="457200" rtl="0" algn="l">
              <a:lnSpc>
                <a:spcPct val="115000"/>
              </a:lnSpc>
              <a:spcBef>
                <a:spcPts val="0"/>
              </a:spcBef>
              <a:spcAft>
                <a:spcPts val="0"/>
              </a:spcAft>
              <a:buSzPts val="2000"/>
              <a:buChar char="●"/>
            </a:pPr>
            <a:r>
              <a:rPr lang="en-US" sz="2000"/>
              <a:t>Could knowing about this help us to be kinder and more compassionate to each other? How or why?</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