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3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Montserrat"/>
      <p:regular r:id="rId11"/>
      <p:bold r:id="rId12"/>
      <p:italic r:id="rId13"/>
      <p:boldItalic r:id="rId14"/>
    </p:embeddedFont>
    <p:embeddedFont>
      <p:font typeface="Arvo"/>
      <p:regular r:id="rId15"/>
      <p:bold r:id="rId16"/>
      <p:italic r:id="rId17"/>
      <p:boldItalic r:id="rId18"/>
    </p:embeddedFont>
    <p:embeddedFont>
      <p:font typeface="Libre Baskerville"/>
      <p:regular r:id="rId19"/>
      <p:bold r:id="rId20"/>
      <p:italic r:id="rId21"/>
    </p:embeddedFont>
    <p:embeddedFont>
      <p:font typeface="Helvetica Neue"/>
      <p:regular r:id="rId22"/>
      <p:bold r:id="rId23"/>
      <p:italic r:id="rId24"/>
      <p:bold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ibreBaskerville-bold.fntdata"/><Relationship Id="rId22" Type="http://schemas.openxmlformats.org/officeDocument/2006/relationships/font" Target="fonts/HelveticaNeue-regular.fntdata"/><Relationship Id="rId21" Type="http://schemas.openxmlformats.org/officeDocument/2006/relationships/font" Target="fonts/LibreBaskerville-italic.fntdata"/><Relationship Id="rId24" Type="http://schemas.openxmlformats.org/officeDocument/2006/relationships/font" Target="fonts/HelveticaNeue-italic.fntdata"/><Relationship Id="rId23" Type="http://schemas.openxmlformats.org/officeDocument/2006/relationships/font" Target="fonts/HelveticaNeue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schemas.openxmlformats.org/officeDocument/2006/relationships/font" Target="fonts/HelveticaNeu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font" Target="fonts/Montserrat-regular.fntdata"/><Relationship Id="rId10" Type="http://schemas.openxmlformats.org/officeDocument/2006/relationships/slide" Target="slides/slide5.xml"/><Relationship Id="rId13" Type="http://schemas.openxmlformats.org/officeDocument/2006/relationships/font" Target="fonts/Montserrat-italic.fntdata"/><Relationship Id="rId12" Type="http://schemas.openxmlformats.org/officeDocument/2006/relationships/font" Target="fonts/Montserrat-bold.fntdata"/><Relationship Id="rId15" Type="http://schemas.openxmlformats.org/officeDocument/2006/relationships/font" Target="fonts/Arvo-regular.fntdata"/><Relationship Id="rId14" Type="http://schemas.openxmlformats.org/officeDocument/2006/relationships/font" Target="fonts/Montserrat-boldItalic.fntdata"/><Relationship Id="rId17" Type="http://schemas.openxmlformats.org/officeDocument/2006/relationships/font" Target="fonts/Arvo-italic.fntdata"/><Relationship Id="rId16" Type="http://schemas.openxmlformats.org/officeDocument/2006/relationships/font" Target="fonts/Arvo-bold.fntdata"/><Relationship Id="rId19" Type="http://schemas.openxmlformats.org/officeDocument/2006/relationships/font" Target="fonts/LibreBaskerville-regular.fntdata"/><Relationship Id="rId18" Type="http://schemas.openxmlformats.org/officeDocument/2006/relationships/font" Target="fonts/Arvo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127fa0756d8_2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g127fa0756d8_2_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127fa0756d8_2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g127fa0756d8_2_3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127fa0756d8_2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g127fa0756d8_2_5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127fa075700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g127fa075700_1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27fa075700_1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g127fa075700_1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Helvetica Neue"/>
              <a:buNone/>
              <a:defRPr b="1" i="0" sz="2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4">
            <a:off x="-365923" y="-251306"/>
            <a:ext cx="4691940" cy="53865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91683" y="4460020"/>
            <a:ext cx="2023664" cy="475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628650" y="886135"/>
            <a:ext cx="3029100" cy="36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984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984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984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984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984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3809171" y="860088"/>
            <a:ext cx="5334900" cy="36663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5696763" y="2416254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860088"/>
            <a:ext cx="4468800" cy="36663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454559" y="2416254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4675241" y="886135"/>
            <a:ext cx="3840000" cy="36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984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984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984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984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984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628650" y="889687"/>
            <a:ext cx="38568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4744994" y="889687"/>
            <a:ext cx="37704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57702" y="4460020"/>
            <a:ext cx="2057648" cy="483211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Helvetica Neue"/>
              <a:buNone/>
              <a:defRPr b="1" i="0" sz="27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365924" y="-246872"/>
            <a:ext cx="4691940" cy="53776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628650" y="889687"/>
            <a:ext cx="24132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3351713" y="889687"/>
            <a:ext cx="24132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6102146" y="860087"/>
            <a:ext cx="24132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628650" y="88968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3351713" y="88968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6102146" y="86008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617589" y="287396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3340652" y="287396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6091085" y="284436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628650" y="273844"/>
            <a:ext cx="7886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2">
            <a:off x="-240147" y="2649753"/>
            <a:ext cx="2775658" cy="3186576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628650" y="273844"/>
            <a:ext cx="7886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2">
            <a:off x="-255455" y="2652124"/>
            <a:ext cx="2795614" cy="32042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6"/>
          <p:cNvSpPr txBox="1"/>
          <p:nvPr>
            <p:ph type="ctrTitle"/>
          </p:nvPr>
        </p:nvSpPr>
        <p:spPr>
          <a:xfrm>
            <a:off x="0" y="1030616"/>
            <a:ext cx="9144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rvo"/>
              <a:buNone/>
              <a:defRPr b="0" i="0" sz="4500" u="none" cap="none" strike="noStrike">
                <a:solidFill>
                  <a:schemeClr val="lt1"/>
                </a:solidFill>
                <a:latin typeface="Arvo"/>
                <a:ea typeface="Arvo"/>
                <a:cs typeface="Arvo"/>
                <a:sym typeface="Arv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57702" y="4460020"/>
            <a:ext cx="2057648" cy="483211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Helvetica Neue"/>
              <a:buNone/>
              <a:defRPr b="1" i="0" sz="27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365924" y="-246872"/>
            <a:ext cx="4691940" cy="53776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57702" y="4460020"/>
            <a:ext cx="2057648" cy="483211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Helvetica Neue"/>
              <a:buNone/>
              <a:defRPr b="1" i="0" sz="27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376314" y="-246871"/>
            <a:ext cx="4691940" cy="53776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1" i="0" sz="1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67116" y="1069756"/>
            <a:ext cx="1995529" cy="229095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467117" y="1079777"/>
            <a:ext cx="1995529" cy="2287183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467117" y="1079777"/>
            <a:ext cx="1995529" cy="2287183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467117" y="1079777"/>
            <a:ext cx="1995529" cy="2287183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1" i="0" sz="1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cxnSp>
        <p:nvCxnSpPr>
          <p:cNvPr id="57" name="Google Shape;57;p10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theme" Target="../theme/theme2.xml"/><Relationship Id="rId25" Type="http://schemas.openxmlformats.org/officeDocument/2006/relationships/slideLayout" Target="../slideLayouts/slideLayout25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7"/>
          <p:cNvSpPr txBox="1"/>
          <p:nvPr>
            <p:ph type="ctrTitle"/>
          </p:nvPr>
        </p:nvSpPr>
        <p:spPr>
          <a:xfrm>
            <a:off x="1143000" y="1792825"/>
            <a:ext cx="6858000" cy="12825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vo"/>
              <a:buNone/>
            </a:pPr>
            <a:r>
              <a:rPr b="0" lang="en" sz="4500">
                <a:latin typeface="Arvo"/>
                <a:ea typeface="Arvo"/>
                <a:cs typeface="Arvo"/>
                <a:sym typeface="Arvo"/>
              </a:rPr>
              <a:t>Learning About and From One Another</a:t>
            </a:r>
            <a:endParaRPr/>
          </a:p>
        </p:txBody>
      </p:sp>
      <p:sp>
        <p:nvSpPr>
          <p:cNvPr id="165" name="Google Shape;165;p27"/>
          <p:cNvSpPr txBox="1"/>
          <p:nvPr>
            <p:ph idx="1" type="subTitle"/>
          </p:nvPr>
        </p:nvSpPr>
        <p:spPr>
          <a:xfrm>
            <a:off x="1087675" y="3213002"/>
            <a:ext cx="6858000" cy="4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500"/>
              <a:buNone/>
            </a:pPr>
            <a:r>
              <a:rPr b="1" lang="en">
                <a:solidFill>
                  <a:srgbClr val="7F7F7F"/>
                </a:solidFill>
                <a:latin typeface="Montserrat"/>
                <a:ea typeface="Montserrat"/>
                <a:cs typeface="Montserrat"/>
                <a:sym typeface="Montserrat"/>
              </a:rPr>
              <a:t>Learning</a:t>
            </a:r>
            <a:r>
              <a:rPr b="1" lang="en">
                <a:solidFill>
                  <a:srgbClr val="7F7F7F"/>
                </a:solidFill>
                <a:latin typeface="Montserrat"/>
                <a:ea typeface="Montserrat"/>
                <a:cs typeface="Montserrat"/>
                <a:sym typeface="Montserrat"/>
              </a:rPr>
              <a:t> Experience: Understanding Others Emotions in Context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8"/>
          <p:cNvSpPr txBox="1"/>
          <p:nvPr>
            <p:ph type="ctrTitle"/>
          </p:nvPr>
        </p:nvSpPr>
        <p:spPr>
          <a:xfrm>
            <a:off x="4713857" y="214633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</a:pPr>
            <a:r>
              <a:rPr lang="en" sz="4500">
                <a:latin typeface="Arvo"/>
                <a:ea typeface="Arvo"/>
                <a:cs typeface="Arvo"/>
                <a:sym typeface="Arvo"/>
              </a:rPr>
              <a:t>Checking In</a:t>
            </a:r>
            <a:endParaRPr sz="4500">
              <a:latin typeface="Arvo"/>
              <a:ea typeface="Arvo"/>
              <a:cs typeface="Arvo"/>
              <a:sym typeface="Arv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9"/>
          <p:cNvSpPr txBox="1"/>
          <p:nvPr>
            <p:ph type="title"/>
          </p:nvPr>
        </p:nvSpPr>
        <p:spPr>
          <a:xfrm>
            <a:off x="628650" y="79515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</a:pPr>
            <a:r>
              <a:rPr lang="en" sz="4500">
                <a:solidFill>
                  <a:srgbClr val="DA4E1F"/>
                </a:solidFill>
                <a:latin typeface="Arvo"/>
                <a:ea typeface="Arvo"/>
                <a:cs typeface="Arvo"/>
                <a:sym typeface="Arvo"/>
              </a:rPr>
              <a:t>Albert</a:t>
            </a:r>
            <a:r>
              <a:rPr lang="en" sz="4500">
                <a:solidFill>
                  <a:srgbClr val="DA4E1F"/>
                </a:solidFill>
                <a:latin typeface="Arvo"/>
                <a:ea typeface="Arvo"/>
                <a:cs typeface="Arvo"/>
                <a:sym typeface="Arvo"/>
              </a:rPr>
              <a:t> and Alice See a Dog</a:t>
            </a:r>
            <a:endParaRPr sz="4500">
              <a:solidFill>
                <a:srgbClr val="DA4E1F"/>
              </a:solidFill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76" name="Google Shape;176;p29"/>
          <p:cNvSpPr txBox="1"/>
          <p:nvPr>
            <p:ph idx="1" type="body"/>
          </p:nvPr>
        </p:nvSpPr>
        <p:spPr>
          <a:xfrm>
            <a:off x="628650" y="1292718"/>
            <a:ext cx="7886700" cy="1727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fontScale="92500"/>
          </a:bodyPr>
          <a:lstStyle/>
          <a:p>
            <a:pPr indent="-38100" lvl="0" marL="1778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31250"/>
              <a:buNone/>
            </a:pPr>
            <a:r>
              <a:rPr lang="en" sz="1600"/>
              <a:t>What was Alice feeling in the story? </a:t>
            </a:r>
            <a:r>
              <a:rPr lang="en" sz="1600"/>
              <a:t>Why do you thinks she was feeling that way?</a:t>
            </a:r>
            <a:endParaRPr sz="1600"/>
          </a:p>
          <a:p>
            <a:pPr indent="-38100" lvl="0" marL="1778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31250"/>
              <a:buNone/>
            </a:pPr>
            <a:r>
              <a:rPr lang="en" sz="1600"/>
              <a:t>What was Albert feeling in the story? </a:t>
            </a:r>
            <a:r>
              <a:rPr lang="en" sz="1600"/>
              <a:t>Why do you thinks he was feeling that way?</a:t>
            </a:r>
            <a:endParaRPr sz="1600"/>
          </a:p>
          <a:p>
            <a:pPr indent="-38100" lvl="0" marL="1778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31250"/>
              <a:buNone/>
            </a:pPr>
            <a:r>
              <a:rPr lang="en" sz="1600"/>
              <a:t>Why do you think Alice and Albert had different feelings to the same dog?</a:t>
            </a:r>
            <a:endParaRPr sz="1600"/>
          </a:p>
        </p:txBody>
      </p:sp>
      <p:pic>
        <p:nvPicPr>
          <p:cNvPr id="177" name="Google Shape;177;p29"/>
          <p:cNvPicPr preferRelativeResize="0"/>
          <p:nvPr/>
        </p:nvPicPr>
        <p:blipFill rotWithShape="1">
          <a:blip r:embed="rId3">
            <a:alphaModFix/>
          </a:blip>
          <a:srcRect b="21276" l="12886" r="13093" t="16165"/>
          <a:stretch/>
        </p:blipFill>
        <p:spPr>
          <a:xfrm>
            <a:off x="2541500" y="3139300"/>
            <a:ext cx="2979749" cy="1778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30"/>
          <p:cNvSpPr txBox="1"/>
          <p:nvPr>
            <p:ph type="title"/>
          </p:nvPr>
        </p:nvSpPr>
        <p:spPr>
          <a:xfrm>
            <a:off x="628650" y="381165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 fontScale="900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vo"/>
              <a:buNone/>
            </a:pPr>
            <a:r>
              <a:rPr lang="en" sz="4500">
                <a:solidFill>
                  <a:srgbClr val="1A5F8C"/>
                </a:solidFill>
                <a:latin typeface="Arvo"/>
                <a:ea typeface="Arvo"/>
                <a:cs typeface="Arvo"/>
                <a:sym typeface="Arvo"/>
              </a:rPr>
              <a:t>We can Experience Things Differently</a:t>
            </a:r>
            <a:endParaRPr sz="4500">
              <a:solidFill>
                <a:srgbClr val="1A5F8C"/>
              </a:solidFill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83" name="Google Shape;183;p30"/>
          <p:cNvSpPr txBox="1"/>
          <p:nvPr>
            <p:ph idx="1" type="body"/>
          </p:nvPr>
        </p:nvSpPr>
        <p:spPr>
          <a:xfrm>
            <a:off x="310625" y="1797325"/>
            <a:ext cx="4030800" cy="2775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fontScale="77500"/>
          </a:bodyPr>
          <a:lstStyle/>
          <a:p>
            <a:pPr indent="-38100" lvl="0" marL="1778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31250"/>
              <a:buNone/>
            </a:pPr>
            <a:r>
              <a:rPr lang="en" sz="1600"/>
              <a:t>Imagine a time when you were very excited about something. </a:t>
            </a:r>
            <a:endParaRPr sz="1600"/>
          </a:p>
          <a:p>
            <a:pPr indent="-38100" lvl="0" marL="1778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31250"/>
              <a:buNone/>
            </a:pPr>
            <a:r>
              <a:t/>
            </a:r>
            <a:endParaRPr sz="1600"/>
          </a:p>
          <a:p>
            <a:pPr indent="-38100" lvl="0" marL="1778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31250"/>
              <a:buNone/>
            </a:pPr>
            <a:r>
              <a:rPr lang="en" sz="1600"/>
              <a:t>Draw that moment and include friends and family members. Include at least one person who is not excited about the same thing.</a:t>
            </a:r>
            <a:endParaRPr sz="1600"/>
          </a:p>
          <a:p>
            <a:pPr indent="-38100" lvl="0" marL="1778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31250"/>
              <a:buNone/>
            </a:pPr>
            <a:r>
              <a:t/>
            </a:r>
            <a:endParaRPr sz="1600"/>
          </a:p>
          <a:p>
            <a:pPr indent="-38100" lvl="0" marL="1778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31250"/>
              <a:buNone/>
            </a:pPr>
            <a:r>
              <a:rPr lang="en" sz="1600"/>
              <a:t>Who would like to share what is happening in their drawing?</a:t>
            </a:r>
            <a:endParaRPr sz="1600"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33333"/>
              <a:buNone/>
            </a:pPr>
            <a:r>
              <a:t/>
            </a:r>
            <a:endParaRPr/>
          </a:p>
        </p:txBody>
      </p:sp>
      <p:pic>
        <p:nvPicPr>
          <p:cNvPr id="184" name="Google Shape;184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29650" y="1536939"/>
            <a:ext cx="4497775" cy="289629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1"/>
          <p:cNvSpPr txBox="1"/>
          <p:nvPr>
            <p:ph type="title"/>
          </p:nvPr>
        </p:nvSpPr>
        <p:spPr>
          <a:xfrm>
            <a:off x="628650" y="-10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</a:pPr>
            <a:r>
              <a:rPr lang="en" sz="4500">
                <a:solidFill>
                  <a:srgbClr val="88BB4A"/>
                </a:solidFill>
                <a:latin typeface="Arvo"/>
                <a:ea typeface="Arvo"/>
                <a:cs typeface="Arvo"/>
                <a:sym typeface="Arvo"/>
              </a:rPr>
              <a:t>Debrief</a:t>
            </a:r>
            <a:endParaRPr sz="4500">
              <a:solidFill>
                <a:srgbClr val="88BB4A"/>
              </a:solidFill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90" name="Google Shape;190;p31"/>
          <p:cNvSpPr txBox="1"/>
          <p:nvPr>
            <p:ph idx="1" type="body"/>
          </p:nvPr>
        </p:nvSpPr>
        <p:spPr>
          <a:xfrm>
            <a:off x="628650" y="1371825"/>
            <a:ext cx="7886700" cy="2775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8100" lvl="0" marL="1778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n" sz="1600"/>
              <a:t>When something happens, like Albert and Alice seeing the dog, why do you think we sometimes feel the same way but sometimes we feel differently to each other?</a:t>
            </a:r>
            <a:endParaRPr sz="1600"/>
          </a:p>
          <a:p>
            <a:pPr indent="-38100" lvl="0" marL="1778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n" sz="1600"/>
              <a:t>If </a:t>
            </a:r>
            <a:r>
              <a:rPr lang="en" sz="1600"/>
              <a:t>someone is feeling differently to us, what questions could we ask them to make sure?</a:t>
            </a:r>
            <a:endParaRPr sz="1600"/>
          </a:p>
          <a:p>
            <a:pPr indent="-38100" lvl="0" marL="1778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t/>
            </a:r>
            <a:endParaRPr sz="1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