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6858000" cx="12192000"/>
  <p:notesSz cx="6858000" cy="9144000"/>
  <p:embeddedFontLst>
    <p:embeddedFont>
      <p:font typeface="Libre Baskerville"/>
      <p:regular r:id="rId11"/>
      <p:bold r:id="rId12"/>
      <p:italic r:id="rId13"/>
    </p:embeddedFont>
    <p:embeddedFont>
      <p:font typeface="Helvetica Neue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font" Target="fonts/LibreBaskerville-regular.fntdata"/><Relationship Id="rId10" Type="http://schemas.openxmlformats.org/officeDocument/2006/relationships/slide" Target="slides/slide6.xml"/><Relationship Id="rId13" Type="http://schemas.openxmlformats.org/officeDocument/2006/relationships/font" Target="fonts/LibreBaskerville-italic.fntdata"/><Relationship Id="rId12" Type="http://schemas.openxmlformats.org/officeDocument/2006/relationships/font" Target="fonts/LibreBaskerville-bold.fntdata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159507cbe6e_0_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159507cbe6e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59507cbe6e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59507cbe6e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9507cbe6e_0_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59507cbe6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59507cbe6e_0_2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59507cbe6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59507cbe6e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159507cbe6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1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Light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Helvetica Neue"/>
              <a:buNone/>
              <a:defRPr b="1" i="0" sz="3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-487898" y="-335076"/>
            <a:ext cx="6255920" cy="718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55577" y="5946693"/>
            <a:ext cx="2698221" cy="6336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Slide Breaker - Blue">
  <p:cSld name="1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" name="Google Shape;62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1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64" name="Google Shape;64;p11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66" name="Google Shape;66;p11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Orange">
  <p:cSld name="2_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1" name="Google Shape;71;p12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2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73" name="Google Shape;73;p12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Green">
  <p:cSld name="3_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3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80" name="Google Shape;80;p13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85" name="Google Shape;85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6" name="Google Shape;86;p14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5400000" scaled="0"/>
        </a:gra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5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15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5400000" scaled="0"/>
        </a:gra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16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5" name="Google Shape;95;p16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Title and Content">
  <p:cSld name="3_Title and Content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5400000" scaled="0"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17"/>
          <p:cNvSpPr txBox="1"/>
          <p:nvPr>
            <p:ph idx="1" type="body"/>
          </p:nvPr>
        </p:nvSpPr>
        <p:spPr>
          <a:xfrm>
            <a:off x="838200" y="1181513"/>
            <a:ext cx="10515600" cy="4995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Char char="•"/>
              <a:defRPr b="0" i="0" sz="12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0" name="Google Shape;100;p17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1" name="Google Shape;101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Title and Content">
  <p:cSld name="4_Title and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8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18"/>
          <p:cNvSpPr txBox="1"/>
          <p:nvPr>
            <p:ph idx="1" type="body"/>
          </p:nvPr>
        </p:nvSpPr>
        <p:spPr>
          <a:xfrm>
            <a:off x="838200" y="1181513"/>
            <a:ext cx="4038600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6" name="Google Shape;106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18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8" name="Google Shape;108;p18"/>
          <p:cNvSpPr/>
          <p:nvPr/>
        </p:nvSpPr>
        <p:spPr>
          <a:xfrm>
            <a:off x="5078894" y="1146784"/>
            <a:ext cx="7113105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8"/>
          <p:cNvSpPr txBox="1"/>
          <p:nvPr/>
        </p:nvSpPr>
        <p:spPr>
          <a:xfrm>
            <a:off x="7595684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Image and Content">
  <p:cSld name="Title, Image and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2" name="Google Shape;112;p19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13" name="Google Shape;113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19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9"/>
          <p:cNvSpPr/>
          <p:nvPr/>
        </p:nvSpPr>
        <p:spPr>
          <a:xfrm>
            <a:off x="0" y="1146784"/>
            <a:ext cx="5958348" cy="488844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1939412" y="322167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sp>
        <p:nvSpPr>
          <p:cNvPr id="117" name="Google Shape;117;p19"/>
          <p:cNvSpPr txBox="1"/>
          <p:nvPr>
            <p:ph idx="1" type="body"/>
          </p:nvPr>
        </p:nvSpPr>
        <p:spPr>
          <a:xfrm>
            <a:off x="6233654" y="1181513"/>
            <a:ext cx="5120146" cy="48537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175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175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175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175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175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DA4E1F"/>
              </a:buClr>
              <a:buSzPts val="1400"/>
              <a:buChar char="•"/>
              <a:defRPr b="0" i="0" sz="14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2">
  <p:cSld name="Title and Content 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0" name="Google Shape;120;p20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1" name="Google Shape;121;p20"/>
          <p:cNvSpPr txBox="1"/>
          <p:nvPr>
            <p:ph idx="1" type="body"/>
          </p:nvPr>
        </p:nvSpPr>
        <p:spPr>
          <a:xfrm>
            <a:off x="838200" y="1186249"/>
            <a:ext cx="5142470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2" type="body"/>
          </p:nvPr>
        </p:nvSpPr>
        <p:spPr>
          <a:xfrm>
            <a:off x="6326658" y="1186249"/>
            <a:ext cx="5027141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23" name="Google Shape;123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2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Dark">
  <p:cSld name="Title Slide - Dark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0" name="Google Shape;20;p3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3">
  <p:cSld name="Title and Content 3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1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7" name="Google Shape;127;p21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838200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9" name="Google Shape;129;p21"/>
          <p:cNvSpPr txBox="1"/>
          <p:nvPr>
            <p:ph idx="2" type="body"/>
          </p:nvPr>
        </p:nvSpPr>
        <p:spPr>
          <a:xfrm>
            <a:off x="4468951" y="1186249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0" name="Google Shape;130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1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32" name="Google Shape;132;p21"/>
          <p:cNvSpPr txBox="1"/>
          <p:nvPr>
            <p:ph idx="3" type="body"/>
          </p:nvPr>
        </p:nvSpPr>
        <p:spPr>
          <a:xfrm>
            <a:off x="8136194" y="1146783"/>
            <a:ext cx="3217606" cy="49907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4">
  <p:cSld name="Title and Content 4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2"/>
          <p:cNvSpPr txBox="1"/>
          <p:nvPr>
            <p:ph type="title"/>
          </p:nvPr>
        </p:nvSpPr>
        <p:spPr>
          <a:xfrm>
            <a:off x="838200" y="365125"/>
            <a:ext cx="10515600" cy="67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2"/>
          <p:cNvSpPr txBox="1"/>
          <p:nvPr>
            <p:ph idx="1" type="body"/>
          </p:nvPr>
        </p:nvSpPr>
        <p:spPr>
          <a:xfrm>
            <a:off x="838200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22"/>
          <p:cNvSpPr txBox="1"/>
          <p:nvPr>
            <p:ph idx="2" type="body"/>
          </p:nvPr>
        </p:nvSpPr>
        <p:spPr>
          <a:xfrm>
            <a:off x="4468951" y="118624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22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22"/>
          <p:cNvSpPr txBox="1"/>
          <p:nvPr>
            <p:ph idx="3" type="body"/>
          </p:nvPr>
        </p:nvSpPr>
        <p:spPr>
          <a:xfrm>
            <a:off x="8136194" y="1146782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1" name="Google Shape;141;p22"/>
          <p:cNvSpPr txBox="1"/>
          <p:nvPr>
            <p:ph idx="4" type="body"/>
          </p:nvPr>
        </p:nvSpPr>
        <p:spPr>
          <a:xfrm>
            <a:off x="823452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2" name="Google Shape;142;p22"/>
          <p:cNvSpPr txBox="1"/>
          <p:nvPr>
            <p:ph idx="5" type="body"/>
          </p:nvPr>
        </p:nvSpPr>
        <p:spPr>
          <a:xfrm>
            <a:off x="4454203" y="3831954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6" type="body"/>
          </p:nvPr>
        </p:nvSpPr>
        <p:spPr>
          <a:xfrm>
            <a:off x="8121446" y="3792488"/>
            <a:ext cx="3217606" cy="22427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04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indent="-3048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indent="-3048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indent="-3048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indent="-3048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b="0" i="0" sz="1200"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0" i="0"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41603">
            <a:off x="-320196" y="3533004"/>
            <a:ext cx="3700876" cy="4248771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3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Only">
  <p:cSld name="1_Title Only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/>
          <p:nvPr>
            <p:ph type="title"/>
          </p:nvPr>
        </p:nvSpPr>
        <p:spPr>
          <a:xfrm>
            <a:off x="838200" y="365126"/>
            <a:ext cx="10515600" cy="69755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0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2" name="Google Shape;152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 rot="941603">
            <a:off x="-340607" y="3536165"/>
            <a:ext cx="3727485" cy="4272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5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6" name="Google Shape;156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5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Green">
  <p:cSld name="Title Slide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25" name="Google Shape;25;p4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487898" y="-329162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 Orange">
  <p:cSld name="Title Slide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610269" y="5946693"/>
            <a:ext cx="2743529" cy="644282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5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Helvetica Neue"/>
              <a:buNone/>
              <a:defRPr b="1" i="0" sz="36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 rot="941603">
            <a:off x="-501752" y="-329161"/>
            <a:ext cx="6255920" cy="71702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Light">
  <p:cSld name="Slide Breaker - Light">
    <p:bg>
      <p:bgPr>
        <a:solidFill>
          <a:schemeClr val="lt1"/>
        </a:solidFill>
      </p:bgPr>
    </p:bg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22822" y="1426341"/>
            <a:ext cx="2660705" cy="30546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5" name="Google Shape;35;p6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6" name="Google Shape;36;p6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Slide Breaker - Blue">
  <p:cSld name="2_Slide Breaker - Blue">
    <p:bg>
      <p:bgPr>
        <a:gradFill>
          <a:gsLst>
            <a:gs pos="0">
              <a:srgbClr val="1A5F8C"/>
            </a:gs>
            <a:gs pos="78000">
              <a:srgbClr val="062A41"/>
            </a:gs>
            <a:gs pos="100000">
              <a:srgbClr val="062A41"/>
            </a:gs>
          </a:gsLst>
          <a:lin ang="4200000" scaled="0"/>
        </a:grad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7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0" name="Google Shape;40;p7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7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Orange">
  <p:cSld name="Slide Breaker - Orange">
    <p:bg>
      <p:bgPr>
        <a:gradFill>
          <a:gsLst>
            <a:gs pos="0">
              <a:srgbClr val="DA4E1F"/>
            </a:gs>
            <a:gs pos="78000">
              <a:srgbClr val="6E2A1D"/>
            </a:gs>
            <a:gs pos="100000">
              <a:srgbClr val="6E2A1D"/>
            </a:gs>
          </a:gsLst>
          <a:lin ang="4200000" scaled="0"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8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45" name="Google Shape;45;p8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8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Breaker - Green">
  <p:cSld name="Slide Breaker - Green">
    <p:bg>
      <p:bgPr>
        <a:gradFill>
          <a:gsLst>
            <a:gs pos="0">
              <a:srgbClr val="88BB4A"/>
            </a:gs>
            <a:gs pos="78000">
              <a:srgbClr val="4E662C"/>
            </a:gs>
            <a:gs pos="100000">
              <a:srgbClr val="4E662C"/>
            </a:gs>
          </a:gsLst>
          <a:lin ang="4200000" scaled="0"/>
        </a:gradFill>
      </p:bgPr>
    </p:bg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9623852" y="6258506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9"/>
          <p:cNvSpPr txBox="1"/>
          <p:nvPr>
            <p:ph type="ctrTitle"/>
          </p:nvPr>
        </p:nvSpPr>
        <p:spPr>
          <a:xfrm>
            <a:off x="3561671" y="2722618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Helvetica Neue"/>
              <a:buNone/>
              <a:defRPr b="1" i="0" sz="24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0" name="Google Shape;50;p9"/>
          <p:cNvPicPr preferRelativeResize="0"/>
          <p:nvPr/>
        </p:nvPicPr>
        <p:blipFill rotWithShape="1">
          <a:blip r:embed="rId3">
            <a:alphaModFix amt="20000"/>
          </a:blip>
          <a:srcRect b="0" l="0" r="0" t="0"/>
          <a:stretch/>
        </p:blipFill>
        <p:spPr>
          <a:xfrm>
            <a:off x="622822" y="1439703"/>
            <a:ext cx="2660705" cy="304957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9"/>
          <p:cNvSpPr txBox="1"/>
          <p:nvPr>
            <p:ph idx="1" type="subTitle"/>
          </p:nvPr>
        </p:nvSpPr>
        <p:spPr>
          <a:xfrm>
            <a:off x="3561671" y="33654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Slide Breaker - Blue">
  <p:cSld name="3_Slide Breaker - Blue"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/>
          <p:nvPr/>
        </p:nvSpPr>
        <p:spPr>
          <a:xfrm>
            <a:off x="0" y="0"/>
            <a:ext cx="5389418" cy="6858000"/>
          </a:xfrm>
          <a:prstGeom prst="rect">
            <a:avLst/>
          </a:prstGeom>
          <a:solidFill>
            <a:srgbClr val="D0CECE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0"/>
          <p:cNvSpPr txBox="1"/>
          <p:nvPr>
            <p:ph type="ctrTitle"/>
          </p:nvPr>
        </p:nvSpPr>
        <p:spPr>
          <a:xfrm>
            <a:off x="6096000" y="3187127"/>
            <a:ext cx="5068658" cy="48374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Helvetica Neue"/>
              <a:buNone/>
              <a:defRPr b="1" i="0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55" name="Google Shape;55;p10"/>
          <p:cNvPicPr preferRelativeResize="0"/>
          <p:nvPr/>
        </p:nvPicPr>
        <p:blipFill rotWithShape="1">
          <a:blip r:embed="rId2">
            <a:alphaModFix amt="20000"/>
          </a:blip>
          <a:srcRect b="0" l="0" r="0" t="0"/>
          <a:stretch/>
        </p:blipFill>
        <p:spPr>
          <a:xfrm rot="941603">
            <a:off x="115065" y="4207763"/>
            <a:ext cx="2245104" cy="257323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0"/>
          <p:cNvSpPr txBox="1"/>
          <p:nvPr/>
        </p:nvSpPr>
        <p:spPr>
          <a:xfrm>
            <a:off x="1654947" y="2182762"/>
            <a:ext cx="20795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FF0071"/>
                </a:solidFill>
                <a:latin typeface="Calibri"/>
                <a:ea typeface="Calibri"/>
                <a:cs typeface="Calibri"/>
                <a:sym typeface="Calibri"/>
              </a:rPr>
              <a:t>Add Image Here</a:t>
            </a:r>
            <a:endParaRPr/>
          </a:p>
        </p:txBody>
      </p:sp>
      <p:cxnSp>
        <p:nvCxnSpPr>
          <p:cNvPr id="57" name="Google Shape;57;p10"/>
          <p:cNvCxnSpPr/>
          <p:nvPr/>
        </p:nvCxnSpPr>
        <p:spPr>
          <a:xfrm>
            <a:off x="-51240" y="6830290"/>
            <a:ext cx="12257988" cy="0"/>
          </a:xfrm>
          <a:prstGeom prst="straightConnector1">
            <a:avLst/>
          </a:prstGeom>
          <a:noFill/>
          <a:ln cap="flat" cmpd="sng" w="95250">
            <a:solidFill>
              <a:srgbClr val="DA4E1F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623854" y="6256480"/>
            <a:ext cx="1729946" cy="406255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0"/>
          <p:cNvSpPr txBox="1"/>
          <p:nvPr>
            <p:ph idx="1" type="subTitle"/>
          </p:nvPr>
        </p:nvSpPr>
        <p:spPr>
          <a:xfrm>
            <a:off x="6096000" y="3828116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5" Type="http://schemas.openxmlformats.org/officeDocument/2006/relationships/theme" Target="../theme/theme2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/>
          <p:nvPr>
            <p:ph type="ctrTitle"/>
          </p:nvPr>
        </p:nvSpPr>
        <p:spPr>
          <a:xfrm>
            <a:off x="6285142" y="2375451"/>
            <a:ext cx="5068658" cy="113451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75000"/>
              <a:buFont typeface="Helvetica Neue"/>
              <a:buNone/>
            </a:pPr>
            <a:r>
              <a:rPr lang="en-US" sz="4800"/>
              <a:t>Exploring the Mind</a:t>
            </a:r>
            <a:endParaRPr sz="4800"/>
          </a:p>
        </p:txBody>
      </p:sp>
      <p:sp>
        <p:nvSpPr>
          <p:cNvPr id="163" name="Google Shape;163;p26"/>
          <p:cNvSpPr txBox="1"/>
          <p:nvPr>
            <p:ph idx="1" type="subTitle"/>
          </p:nvPr>
        </p:nvSpPr>
        <p:spPr>
          <a:xfrm>
            <a:off x="6285141" y="3602038"/>
            <a:ext cx="5068657" cy="5723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3000"/>
              <a:t> </a:t>
            </a:r>
            <a:endParaRPr sz="3000"/>
          </a:p>
        </p:txBody>
      </p:sp>
      <p:sp>
        <p:nvSpPr>
          <p:cNvPr id="164" name="Google Shape;164;p26"/>
          <p:cNvSpPr txBox="1"/>
          <p:nvPr/>
        </p:nvSpPr>
        <p:spPr>
          <a:xfrm>
            <a:off x="7501175" y="3509938"/>
            <a:ext cx="3721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Chapter 3 Learning Experience 1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/>
              <a:t>Check-In </a:t>
            </a:r>
            <a:endParaRPr sz="3000"/>
          </a:p>
        </p:txBody>
      </p:sp>
      <p:sp>
        <p:nvSpPr>
          <p:cNvPr id="170" name="Google Shape;170;p27"/>
          <p:cNvSpPr txBox="1"/>
          <p:nvPr/>
        </p:nvSpPr>
        <p:spPr>
          <a:xfrm>
            <a:off x="2947500" y="1285150"/>
            <a:ext cx="6297000" cy="48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“Let’s start with some resourcing. If you like you can take out a resource from your treasure chest or you can just imagine your resource. 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someone did something kind for you recently, or if you were kind to someone else, you can feel free to use that as your resource. 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you’d rather do grounding, you can find a comfortable way to sit or something comfortable to hold or touch. 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Let’s now take a few moments to think about our resources or pay attention to our grounding. [Pause.] 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Now let’s do tracking and pay attention to the sensations inside our bodies. 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you find a pleasant or neutral sensation just pay attention to that and watch it. See if it changes or stays the same. [Pause.]</a:t>
            </a:r>
            <a:endParaRPr sz="17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Helvetica Neue"/>
              <a:buChar char="●"/>
            </a:pPr>
            <a:r>
              <a:rPr lang="en-US" sz="17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If you haven’t found a pleasant or neutral sensation, see if you can shift to another part of your body to find a place that feels better. [Pause.]</a:t>
            </a:r>
            <a:endParaRPr sz="19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type="title"/>
          </p:nvPr>
        </p:nvSpPr>
        <p:spPr>
          <a:xfrm>
            <a:off x="838200" y="365125"/>
            <a:ext cx="10515600" cy="672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Insight </a:t>
            </a:r>
            <a:r>
              <a:rPr lang="en-US"/>
              <a:t>Activity</a:t>
            </a:r>
            <a:r>
              <a:rPr lang="en-US"/>
              <a:t> - The Mind Jar</a:t>
            </a:r>
            <a:endParaRPr/>
          </a:p>
        </p:txBody>
      </p:sp>
      <p:sp>
        <p:nvSpPr>
          <p:cNvPr id="176" name="Google Shape;176;p28"/>
          <p:cNvSpPr txBox="1"/>
          <p:nvPr/>
        </p:nvSpPr>
        <p:spPr>
          <a:xfrm>
            <a:off x="243425" y="1740426"/>
            <a:ext cx="9095400" cy="3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</a:pP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The j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 represents </a:t>
            </a:r>
            <a:r>
              <a:rPr lang="en-US" sz="2200">
                <a:latin typeface="Helvetica Neue"/>
                <a:ea typeface="Helvetica Neue"/>
                <a:cs typeface="Helvetica Neue"/>
                <a:sym typeface="Helvetica Neue"/>
              </a:rPr>
              <a:t>Desmond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’s mind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you see clearly through it? 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Char char="•"/>
            </a:pPr>
            <a:r>
              <a:rPr b="1"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Our code</a:t>
            </a:r>
            <a:endParaRPr b="1"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b="1" lang="en-US" sz="2200">
                <a:solidFill>
                  <a:srgbClr val="1A5F8C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Sand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neutral things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b="1" lang="en-US" sz="2200">
                <a:solidFill>
                  <a:srgbClr val="DA4E1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Pebbles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challenging things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Char char="•"/>
            </a:pPr>
            <a:r>
              <a:rPr b="1" lang="en-US" sz="2200">
                <a:solidFill>
                  <a:srgbClr val="88BB4A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Glitter</a:t>
            </a:r>
            <a:r>
              <a:rPr lang="en-US" sz="22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= nice things</a:t>
            </a:r>
            <a:endParaRPr sz="22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  <a:p>
            <a:pPr indent="-38100" lvl="0" marL="1778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000000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7317" y="1242449"/>
            <a:ext cx="3946483" cy="3954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Debrief </a:t>
            </a:r>
            <a:endParaRPr/>
          </a:p>
        </p:txBody>
      </p:sp>
      <p:sp>
        <p:nvSpPr>
          <p:cNvPr id="183" name="Google Shape;183;p29"/>
          <p:cNvSpPr txBox="1"/>
          <p:nvPr/>
        </p:nvSpPr>
        <p:spPr>
          <a:xfrm>
            <a:off x="3339725" y="1062625"/>
            <a:ext cx="7591800" cy="49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How did Desmond feel at the beginning, middle and end?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was challenging for him?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was neutral for him?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was pleasant for him?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 we mean when we use the word “mind”?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some of the things that take place in our mind that we can’t see with our senses?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Insight </a:t>
            </a:r>
            <a:r>
              <a:rPr lang="en-US"/>
              <a:t>Activity</a:t>
            </a:r>
            <a:r>
              <a:rPr lang="en-US"/>
              <a:t> - </a:t>
            </a:r>
            <a:r>
              <a:rPr lang="en-US"/>
              <a:t>Settling</a:t>
            </a:r>
            <a:r>
              <a:rPr lang="en-US"/>
              <a:t> the Mind </a:t>
            </a:r>
            <a:endParaRPr/>
          </a:p>
        </p:txBody>
      </p:sp>
      <p:sp>
        <p:nvSpPr>
          <p:cNvPr id="189" name="Google Shape;189;p30"/>
          <p:cNvSpPr txBox="1"/>
          <p:nvPr/>
        </p:nvSpPr>
        <p:spPr>
          <a:xfrm>
            <a:off x="2653550" y="1670550"/>
            <a:ext cx="5606100" cy="38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19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</a:pPr>
            <a:r>
              <a:rPr lang="en-US"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do you notice in your body as we just watch the jar settle and keep our attention on it? </a:t>
            </a:r>
            <a:endParaRPr sz="2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195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Helvetica Neue"/>
              <a:buChar char="•"/>
            </a:pPr>
            <a:r>
              <a:rPr lang="en-US" sz="21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Notice how the mind jar just slowly settles and becomes clearer when no one is stirring it or disturbing it.</a:t>
            </a:r>
            <a:endParaRPr sz="21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90" name="Google Shape;19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96577" y="1508573"/>
            <a:ext cx="3193174" cy="417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1"/>
          <p:cNvSpPr txBox="1"/>
          <p:nvPr>
            <p:ph type="title"/>
          </p:nvPr>
        </p:nvSpPr>
        <p:spPr>
          <a:xfrm>
            <a:off x="838200" y="365126"/>
            <a:ext cx="10515600" cy="6975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Debrief </a:t>
            </a:r>
            <a:endParaRPr/>
          </a:p>
        </p:txBody>
      </p:sp>
      <p:sp>
        <p:nvSpPr>
          <p:cNvPr id="196" name="Google Shape;196;p31"/>
          <p:cNvSpPr txBox="1"/>
          <p:nvPr/>
        </p:nvSpPr>
        <p:spPr>
          <a:xfrm>
            <a:off x="2242050" y="1474200"/>
            <a:ext cx="8777700" cy="390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683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did you notice (in your mind or body) as you watched the jar settle? 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Did anyone have a strategy that helped you stay focused on the Mind Jar?</a:t>
            </a:r>
            <a:endParaRPr sz="22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indent="-368300" lvl="1" marL="9144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Helvetica Neue"/>
              <a:buChar char="•"/>
            </a:pPr>
            <a:r>
              <a:rPr lang="en-US" sz="22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think it helps us if our minds are calmer and more settled? What does it help us do?</a:t>
            </a:r>
            <a:endParaRPr sz="20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