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Montserrat"/>
      <p:regular r:id="rId10"/>
      <p:bold r:id="rId11"/>
      <p:italic r:id="rId12"/>
      <p:boldItalic r:id="rId13"/>
    </p:embeddedFont>
    <p:embeddedFont>
      <p:font typeface="Arvo"/>
      <p:regular r:id="rId14"/>
      <p:bold r:id="rId15"/>
      <p:italic r:id="rId16"/>
      <p:boldItalic r:id="rId17"/>
    </p:embeddedFont>
    <p:embeddedFont>
      <p:font typeface="Libre Baskerville"/>
      <p:regular r:id="rId18"/>
      <p:bold r:id="rId19"/>
      <p:italic r:id="rId20"/>
    </p:embeddedFont>
    <p:embeddedFont>
      <p:font typeface="Helvetica Neue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Baskerville-italic.fntdata"/><Relationship Id="rId22" Type="http://schemas.openxmlformats.org/officeDocument/2006/relationships/font" Target="fonts/HelveticaNeue-bold.fntdata"/><Relationship Id="rId21" Type="http://schemas.openxmlformats.org/officeDocument/2006/relationships/font" Target="fonts/HelveticaNeue-regular.fntdata"/><Relationship Id="rId24" Type="http://schemas.openxmlformats.org/officeDocument/2006/relationships/font" Target="fonts/HelveticaNeue-boldItalic.fntdata"/><Relationship Id="rId23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Montserrat-bold.fntdata"/><Relationship Id="rId10" Type="http://schemas.openxmlformats.org/officeDocument/2006/relationships/font" Target="fonts/Montserrat-regular.fntdata"/><Relationship Id="rId13" Type="http://schemas.openxmlformats.org/officeDocument/2006/relationships/font" Target="fonts/Montserrat-boldItalic.fntdata"/><Relationship Id="rId12" Type="http://schemas.openxmlformats.org/officeDocument/2006/relationships/font" Target="fonts/Montserrat-italic.fntdata"/><Relationship Id="rId15" Type="http://schemas.openxmlformats.org/officeDocument/2006/relationships/font" Target="fonts/Arvo-bold.fntdata"/><Relationship Id="rId14" Type="http://schemas.openxmlformats.org/officeDocument/2006/relationships/font" Target="fonts/Arvo-regular.fntdata"/><Relationship Id="rId17" Type="http://schemas.openxmlformats.org/officeDocument/2006/relationships/font" Target="fonts/Arvo-boldItalic.fntdata"/><Relationship Id="rId16" Type="http://schemas.openxmlformats.org/officeDocument/2006/relationships/font" Target="fonts/Arvo-italic.fntdata"/><Relationship Id="rId19" Type="http://schemas.openxmlformats.org/officeDocument/2006/relationships/font" Target="fonts/LibreBaskerville-bold.fntdata"/><Relationship Id="rId18" Type="http://schemas.openxmlformats.org/officeDocument/2006/relationships/font" Target="fonts/LibreBaskervill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27fa0756d8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27fa0756d8_2_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Helvetica Neue"/>
              <a:buNone/>
              <a:defRPr b="1" i="0" sz="2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4">
            <a:off x="-365923" y="-251306"/>
            <a:ext cx="4691940" cy="5386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683" y="4460020"/>
            <a:ext cx="2023664" cy="47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628650" y="886135"/>
            <a:ext cx="30291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3809171" y="860088"/>
            <a:ext cx="53349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5696763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860088"/>
            <a:ext cx="44688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454559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675241" y="886135"/>
            <a:ext cx="38400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628650" y="889687"/>
            <a:ext cx="38568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4744994" y="889687"/>
            <a:ext cx="37704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628650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3351713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6102146" y="8600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628650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3351713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6102146" y="8600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617589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3340652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6091085" y="28443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2">
            <a:off x="-240147" y="2649753"/>
            <a:ext cx="2775658" cy="3186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2">
            <a:off x="-255455" y="2652124"/>
            <a:ext cx="2795614" cy="3204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76314" y="-246871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116" y="1069756"/>
            <a:ext cx="1995529" cy="2290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cxnSp>
        <p:nvCxnSpPr>
          <p:cNvPr id="57" name="Google Shape;57;p1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2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ctrTitle"/>
          </p:nvPr>
        </p:nvSpPr>
        <p:spPr>
          <a:xfrm>
            <a:off x="1143000" y="1792825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b="0" lang="en" sz="4500">
                <a:latin typeface="Arvo"/>
                <a:ea typeface="Arvo"/>
                <a:cs typeface="Arvo"/>
                <a:sym typeface="Arvo"/>
              </a:rPr>
              <a:t>Building Resilience</a:t>
            </a:r>
            <a:endParaRPr/>
          </a:p>
        </p:txBody>
      </p:sp>
      <p:sp>
        <p:nvSpPr>
          <p:cNvPr id="165" name="Google Shape;165;p27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Exploring the Resilient Zone through Scenarios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ctrTitle"/>
          </p:nvPr>
        </p:nvSpPr>
        <p:spPr>
          <a:xfrm>
            <a:off x="4713857" y="214633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latin typeface="Arvo"/>
                <a:ea typeface="Arvo"/>
                <a:cs typeface="Arvo"/>
                <a:sym typeface="Arvo"/>
              </a:rPr>
              <a:t>Checking In</a:t>
            </a:r>
            <a:endParaRPr sz="45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628650" y="79286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7391"/>
              <a:buFont typeface="Arvo"/>
              <a:buNone/>
            </a:pPr>
            <a:r>
              <a:rPr lang="en" sz="345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Exploring the Three Zones Through Scenarios</a:t>
            </a:r>
            <a:endParaRPr sz="345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t/>
            </a:r>
            <a:endParaRPr sz="45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908100" y="1321425"/>
            <a:ext cx="7327800" cy="27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I will read a scenario…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ibre Baskerville"/>
              <a:buAutoNum type="arabicPeriod"/>
            </a:pPr>
            <a:r>
              <a:rPr b="1" lang="en" sz="1600"/>
              <a:t>Volunteers</a:t>
            </a:r>
            <a:r>
              <a:rPr lang="en" sz="1600"/>
              <a:t>: </a:t>
            </a:r>
            <a:r>
              <a:rPr lang="en" sz="1600"/>
              <a:t>If you were the character, where would you stand in the resilient zone? Why?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ibre Baskerville"/>
              <a:buAutoNum type="arabicPeriod"/>
            </a:pPr>
            <a:r>
              <a:rPr b="1" lang="en" sz="1600"/>
              <a:t>Observers</a:t>
            </a:r>
            <a:r>
              <a:rPr lang="en" sz="1600"/>
              <a:t>: What could the character do to feel better?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ibre Baskerville"/>
              <a:buAutoNum type="arabicPeriod"/>
            </a:pPr>
            <a:r>
              <a:rPr b="1" lang="en" sz="1600"/>
              <a:t>Volunteers</a:t>
            </a:r>
            <a:r>
              <a:rPr lang="en" sz="1600"/>
              <a:t>: Would you like to practice this skill? How would the character feel now?</a:t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/>
          </a:p>
        </p:txBody>
      </p:sp>
      <p:pic>
        <p:nvPicPr>
          <p:cNvPr id="177" name="Google Shape;177;p29"/>
          <p:cNvPicPr preferRelativeResize="0"/>
          <p:nvPr/>
        </p:nvPicPr>
        <p:blipFill rotWithShape="1">
          <a:blip r:embed="rId3">
            <a:alphaModFix/>
          </a:blip>
          <a:srcRect b="16819" l="0" r="0" t="0"/>
          <a:stretch/>
        </p:blipFill>
        <p:spPr>
          <a:xfrm>
            <a:off x="4426000" y="3397725"/>
            <a:ext cx="4571999" cy="1633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/>
          <p:nvPr>
            <p:ph type="title"/>
          </p:nvPr>
        </p:nvSpPr>
        <p:spPr>
          <a:xfrm>
            <a:off x="628650" y="-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4500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3" name="Google Shape;183;p30"/>
          <p:cNvSpPr txBox="1"/>
          <p:nvPr>
            <p:ph idx="1" type="body"/>
          </p:nvPr>
        </p:nvSpPr>
        <p:spPr>
          <a:xfrm>
            <a:off x="794100" y="1368000"/>
            <a:ext cx="7555800" cy="24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Let’s take a moment to bring to mind one of our resources. </a:t>
            </a:r>
            <a:endParaRPr sz="1600"/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Do you notice any sensations in your body?</a:t>
            </a:r>
            <a:endParaRPr sz="1600"/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What did you learn today that you want to remember because you feel it might be helpful sometime?” </a:t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